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vi.cdc.gov/Documents/Publications/CDC_ATSDR_SVI_Materials/SVI_Poster_07032014_FINAL.pdf" TargetMode="External"/><Relationship Id="rId3" Type="http://schemas.openxmlformats.org/officeDocument/2006/relationships/hyperlink" Target="https://svi.cdc.gov/Documents/Publications/CDC_ATSDR_SVI_Materials/SVI_Poster_07032014_FINAL.p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b.arcgis.com/datasets/CDPHE::colorado-covid-19-positive-cases-and-rates-of-infection-by-county-of-identification/about" TargetMode="External"/><Relationship Id="rId3" Type="http://schemas.openxmlformats.org/officeDocument/2006/relationships/hyperlink" Target="https://www.cohealthmaps.dphe.state.co.us/colorado_community_inclusion/downloads/CICO_ROI_2016_Nichole_Rex.pdf" TargetMode="External"/><Relationship Id="rId4" Type="http://schemas.openxmlformats.org/officeDocument/2006/relationships/hyperlink" Target="https://svi.cdc.gov/Documents/Publications/CDC_ATSDR_SVI_Materials/SVI_Poster_07032014_FINAL.pdf" TargetMode="External"/><Relationship Id="rId10" Type="http://schemas.openxmlformats.org/officeDocument/2006/relationships/hyperlink" Target="https://ourworldindata.org/explorers/coronavirus-data-explorer?facet=none&amp;Interval=Cumulative&amp;Relative+to+Population=true&amp;Color+by+test+positivity=false&amp;country=USA~ITA~CAN~DEU~GBR~FRA~JPN&amp;Metric=Confirmed+cases" TargetMode="External"/><Relationship Id="rId9" Type="http://schemas.openxmlformats.org/officeDocument/2006/relationships/hyperlink" Target="https://github.com/owid/covid-19-data/tree/master/public/data" TargetMode="External"/><Relationship Id="rId5" Type="http://schemas.openxmlformats.org/officeDocument/2006/relationships/hyperlink" Target="https://www.atsdr.cdc.gov/placeandhealth/svi/documentation/SVI_documentation_2018.html" TargetMode="External"/><Relationship Id="rId6" Type="http://schemas.openxmlformats.org/officeDocument/2006/relationships/hyperlink" Target="https://www.atsdr.cdc.gov/placeandhealth/svi/at-a-glance_svi.html" TargetMode="External"/><Relationship Id="rId7" Type="http://schemas.openxmlformats.org/officeDocument/2006/relationships/hyperlink" Target="https://www.cdc.gov/coronavirus/2019-ncov/vaccines/reporting-vaccinations.html" TargetMode="External"/><Relationship Id="rId8" Type="http://schemas.openxmlformats.org/officeDocument/2006/relationships/hyperlink" Target="https://data.cdc.gov/Vaccinations/COVID-19-Vaccinations-in-the-United-States-County/8xkx-amqh"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We used two different models for our ML Analysis. We first used the Decision Tree model because it is an easily interpretable. However, the Decision Tree can become complex and too deep easily, lending towards overfitting the data. For this reason, we also then ran a Random Forest Model as it can be robust against overfitting and works well for large datasets. </a:t>
            </a:r>
            <a:endParaRPr/>
          </a:p>
        </p:txBody>
      </p:sp>
      <p:sp>
        <p:nvSpPr>
          <p:cNvPr id="266" name="Google Shape;26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7746f947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117746f947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24292E"/>
                </a:solidFill>
                <a:highlight>
                  <a:srgbClr val="FFFFFF"/>
                </a:highlight>
                <a:latin typeface="Arial"/>
                <a:ea typeface="Arial"/>
                <a:cs typeface="Arial"/>
                <a:sym typeface="Arial"/>
              </a:rPr>
              <a:t>Accuracy:</a:t>
            </a:r>
            <a:r>
              <a:rPr lang="en-US" sz="1100"/>
              <a:t> Our models showed different levels of accuracy in our under sampling piece we received an accuracy of 78.5% and 81.25% in the Logistic Regression</a:t>
            </a:r>
            <a:r>
              <a:rPr lang="en-US">
                <a:solidFill>
                  <a:srgbClr val="24292E"/>
                </a:solidFill>
                <a:highlight>
                  <a:srgbClr val="FFFFFF"/>
                </a:highlight>
                <a:latin typeface="Arial"/>
                <a:ea typeface="Arial"/>
                <a:cs typeface="Arial"/>
                <a:sym typeface="Arial"/>
              </a:rPr>
              <a:t>. This means that </a:t>
            </a:r>
            <a:r>
              <a:rPr lang="en-US" sz="1100"/>
              <a:t>78.5% and 81.25% </a:t>
            </a:r>
            <a:r>
              <a:rPr lang="en-US">
                <a:solidFill>
                  <a:srgbClr val="24292E"/>
                </a:solidFill>
                <a:highlight>
                  <a:srgbClr val="FFFFFF"/>
                </a:highlight>
                <a:latin typeface="Arial"/>
                <a:ea typeface="Arial"/>
                <a:cs typeface="Arial"/>
                <a:sym typeface="Arial"/>
              </a:rPr>
              <a:t>in the testing set were predicted correctly by the model.</a:t>
            </a:r>
            <a:r>
              <a:rPr lang="en-US">
                <a:solidFill>
                  <a:srgbClr val="24292E"/>
                </a:solidFill>
                <a:latin typeface="Arial"/>
                <a:ea typeface="Arial"/>
                <a:cs typeface="Arial"/>
                <a:sym typeface="Arial"/>
              </a:rPr>
              <a:t> </a:t>
            </a:r>
            <a:r>
              <a:rPr lang="en-US">
                <a:solidFill>
                  <a:srgbClr val="24292E"/>
                </a:solidFill>
                <a:highlight>
                  <a:srgbClr val="FFFFFF"/>
                </a:highlight>
                <a:latin typeface="Arial"/>
                <a:ea typeface="Arial"/>
                <a:cs typeface="Arial"/>
                <a:sym typeface="Arial"/>
              </a:rPr>
              <a:t>Because we have a Supervised Machine Learning dataset with binary outcomes, the accuracy of the predictions can be further analyzed by viewing the Confusion Matrices for the two models.</a:t>
            </a:r>
            <a:endParaRPr>
              <a:solidFill>
                <a:srgbClr val="24292E"/>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solidFill>
                  <a:srgbClr val="24292E"/>
                </a:solidFill>
                <a:highlight>
                  <a:srgbClr val="FFFFFF"/>
                </a:highlight>
                <a:latin typeface="Arial"/>
                <a:ea typeface="Arial"/>
                <a:cs typeface="Arial"/>
                <a:sym typeface="Arial"/>
              </a:rPr>
              <a:t>In the Decision Tree Model, out of 14 Predicted True's,  5 were false positives and out of 2 Predicted Falses, there were 0 False Negatives. This model gave us an accuracy score of only 69%. We tried to keep our focus on the counties in Colorado but these low scores mean we should probably extend our model to include more data.</a:t>
            </a:r>
            <a:endParaRPr>
              <a:solidFill>
                <a:srgbClr val="24292E"/>
              </a:solidFill>
              <a:latin typeface="Arial"/>
              <a:ea typeface="Arial"/>
              <a:cs typeface="Arial"/>
              <a:sym typeface="Arial"/>
            </a:endParaRPr>
          </a:p>
          <a:p>
            <a:pPr indent="0" lvl="0" marL="0" rtl="0" algn="l">
              <a:lnSpc>
                <a:spcPct val="115000"/>
              </a:lnSpc>
              <a:spcBef>
                <a:spcPts val="0"/>
              </a:spcBef>
              <a:spcAft>
                <a:spcPts val="0"/>
              </a:spcAft>
              <a:buSzPts val="1100"/>
              <a:buNone/>
            </a:pPr>
            <a:r>
              <a:rPr lang="en-US">
                <a:solidFill>
                  <a:srgbClr val="24292E"/>
                </a:solidFill>
                <a:highlight>
                  <a:srgbClr val="FFFFFF"/>
                </a:highlight>
                <a:latin typeface="Arial"/>
                <a:ea typeface="Arial"/>
                <a:cs typeface="Arial"/>
                <a:sym typeface="Arial"/>
              </a:rPr>
              <a:t>In the Random Forest Model, we received the same results. </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rPr lang="en-US">
                <a:solidFill>
                  <a:srgbClr val="24292E"/>
                </a:solidFill>
                <a:highlight>
                  <a:srgbClr val="FFFFFF"/>
                </a:highlight>
                <a:latin typeface="Arial"/>
                <a:ea typeface="Arial"/>
                <a:cs typeface="Arial"/>
                <a:sym typeface="Arial"/>
              </a:rPr>
              <a:t>Precision: For our models below, both the Decision Tree and Random Forest achieved a low Precision score of .64. Essentially meaning that out of 100 predicted positives, only 64 were True Positives.</a:t>
            </a:r>
            <a:endParaRPr>
              <a:solidFill>
                <a:srgbClr val="24292E"/>
              </a:solidFill>
              <a:latin typeface="Arial"/>
              <a:ea typeface="Arial"/>
              <a:cs typeface="Arial"/>
              <a:sym typeface="Arial"/>
            </a:endParaRPr>
          </a:p>
          <a:p>
            <a:pPr indent="0" lvl="0" marL="0" rtl="0" algn="l">
              <a:lnSpc>
                <a:spcPct val="115000"/>
              </a:lnSpc>
              <a:spcBef>
                <a:spcPts val="0"/>
              </a:spcBef>
              <a:spcAft>
                <a:spcPts val="0"/>
              </a:spcAft>
              <a:buSzPts val="1100"/>
              <a:buNone/>
            </a:pPr>
            <a:r>
              <a:rPr lang="en-US">
                <a:solidFill>
                  <a:srgbClr val="24292E"/>
                </a:solidFill>
                <a:highlight>
                  <a:srgbClr val="FFFFFF"/>
                </a:highlight>
                <a:latin typeface="Arial"/>
                <a:ea typeface="Arial"/>
                <a:cs typeface="Arial"/>
                <a:sym typeface="Arial"/>
              </a:rPr>
              <a:t>Sensitivty/Recall: For our models below, both the Decision Tree and Random Forest achieved a Recall Score of 1.00. This means that the model is likely to correctly guess accurately if an outbreak will occur but again we can see that more data would make this amore robust model.</a:t>
            </a:r>
            <a:endParaRPr>
              <a:solidFill>
                <a:srgbClr val="24292E"/>
              </a:solidFill>
              <a:latin typeface="Arial"/>
              <a:ea typeface="Arial"/>
              <a:cs typeface="Arial"/>
              <a:sym typeface="Arial"/>
            </a:endParaRPr>
          </a:p>
          <a:p>
            <a:pPr indent="0" lvl="0" marL="0" rtl="0" algn="l">
              <a:lnSpc>
                <a:spcPct val="115000"/>
              </a:lnSpc>
              <a:spcBef>
                <a:spcPts val="0"/>
              </a:spcBef>
              <a:spcAft>
                <a:spcPts val="0"/>
              </a:spcAft>
              <a:buSzPts val="1100"/>
              <a:buNone/>
            </a:pPr>
            <a:r>
              <a:rPr lang="en-US">
                <a:solidFill>
                  <a:srgbClr val="24292E"/>
                </a:solidFill>
                <a:highlight>
                  <a:srgbClr val="FFFFFF"/>
                </a:highlight>
                <a:latin typeface="Arial"/>
                <a:ea typeface="Arial"/>
                <a:cs typeface="Arial"/>
                <a:sym typeface="Arial"/>
              </a:rPr>
              <a:t>F1 Score: For our models below, both models achieved a F1 Score of .78.</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74" name="Google Shape;274;g117746f947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SVI Index </a:t>
            </a:r>
            <a:r>
              <a:rPr lang="en-US"/>
              <a:t>(</a:t>
            </a:r>
            <a:r>
              <a:rPr lang="en-US" u="sng">
                <a:solidFill>
                  <a:schemeClr val="hlink"/>
                </a:solidFill>
                <a:hlinkClick r:id="rId3"/>
              </a:rPr>
              <a:t>https://svi.cdc.gov/Documents/Publications/CDC_ATSDR_SVI_Materials/SVI_Poster_07032014_FINAL.pdf</a:t>
            </a:r>
            <a:r>
              <a:rPr lang="en-US"/>
              <a:t>)</a:t>
            </a:r>
            <a:endParaRPr/>
          </a:p>
          <a:p>
            <a:pPr indent="0" lvl="0" marL="0" rtl="0" algn="l">
              <a:spcBef>
                <a:spcPts val="0"/>
              </a:spcBef>
              <a:spcAft>
                <a:spcPts val="0"/>
              </a:spcAft>
              <a:buNone/>
            </a:pPr>
            <a:r>
              <a:t/>
            </a:r>
            <a:endParaRPr/>
          </a:p>
        </p:txBody>
      </p:sp>
      <p:sp>
        <p:nvSpPr>
          <p:cNvPr id="194" name="Google Shape;1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Font typeface="Calibri"/>
              <a:buChar char="●"/>
            </a:pPr>
            <a:r>
              <a:rPr lang="en-US" sz="1100"/>
              <a:t>Colorado Department of Public Health Positive Cases Data - </a:t>
            </a:r>
            <a:r>
              <a:rPr lang="en-US" sz="1100" u="sng">
                <a:solidFill>
                  <a:srgbClr val="1155CC"/>
                </a:solidFill>
                <a:hlinkClick r:id="rId2">
                  <a:extLst>
                    <a:ext uri="{A12FA001-AC4F-418D-AE19-62706E023703}">
                      <ahyp:hlinkClr val="tx"/>
                    </a:ext>
                  </a:extLst>
                </a:hlinkClick>
              </a:rPr>
              <a:t>https://hub.arcgis.com/datasets/CDPHE::colorado-covid-19-positive-cases-and-rates-of-infection-by-county-of-identification/about</a:t>
            </a:r>
            <a:r>
              <a:rPr lang="en-US" sz="1100"/>
              <a:t> </a:t>
            </a:r>
            <a:endParaRPr sz="1100"/>
          </a:p>
          <a:p>
            <a:pPr indent="-298450" lvl="0" marL="457200" rtl="0" algn="l">
              <a:lnSpc>
                <a:spcPct val="115000"/>
              </a:lnSpc>
              <a:spcBef>
                <a:spcPts val="0"/>
              </a:spcBef>
              <a:spcAft>
                <a:spcPts val="0"/>
              </a:spcAft>
              <a:buClr>
                <a:schemeClr val="dk1"/>
              </a:buClr>
              <a:buSzPts val="1100"/>
              <a:buFont typeface="Calibri"/>
              <a:buChar char="●"/>
            </a:pPr>
            <a:r>
              <a:rPr lang="en-US" sz="1100"/>
              <a:t>Colorado Health Maps and Index on Community Health Assessment </a:t>
            </a:r>
            <a:r>
              <a:rPr lang="en-US" sz="1100" u="sng">
                <a:solidFill>
                  <a:srgbClr val="1155CC"/>
                </a:solidFill>
                <a:hlinkClick r:id="rId3">
                  <a:extLst>
                    <a:ext uri="{A12FA001-AC4F-418D-AE19-62706E023703}">
                      <ahyp:hlinkClr val="tx"/>
                    </a:ext>
                  </a:extLst>
                </a:hlinkClick>
              </a:rPr>
              <a:t>https://www.cohealthmaps.dphe.state.co.us/colorado_community_inclusion/downloads/CICO_ROI_2016_Nichole_Rex.pdf</a:t>
            </a:r>
            <a:r>
              <a:rPr lang="en-US" sz="1100"/>
              <a:t> </a:t>
            </a:r>
            <a:endParaRPr sz="1100"/>
          </a:p>
          <a:p>
            <a:pPr indent="-298450" lvl="0" marL="457200" rtl="0" algn="l">
              <a:lnSpc>
                <a:spcPct val="115000"/>
              </a:lnSpc>
              <a:spcBef>
                <a:spcPts val="0"/>
              </a:spcBef>
              <a:spcAft>
                <a:spcPts val="0"/>
              </a:spcAft>
              <a:buClr>
                <a:schemeClr val="dk1"/>
              </a:buClr>
              <a:buSzPts val="1100"/>
              <a:buFont typeface="Calibri"/>
              <a:buChar char="●"/>
            </a:pPr>
            <a:r>
              <a:rPr lang="en-US" sz="1100"/>
              <a:t>CDC SVI Index Graphic - </a:t>
            </a:r>
            <a:r>
              <a:rPr lang="en-US" sz="1100" u="sng">
                <a:solidFill>
                  <a:srgbClr val="1155CC"/>
                </a:solidFill>
                <a:hlinkClick r:id="rId4">
                  <a:extLst>
                    <a:ext uri="{A12FA001-AC4F-418D-AE19-62706E023703}">
                      <ahyp:hlinkClr val="tx"/>
                    </a:ext>
                  </a:extLst>
                </a:hlinkClick>
              </a:rPr>
              <a:t>https://svi.cdc.gov/Documents/Publications/CDC_ATSDR_SVI_Materials/SVI_Poster_07032014_FINAL.pdf</a:t>
            </a:r>
            <a:r>
              <a:rPr lang="en-US" sz="1100"/>
              <a:t> </a:t>
            </a:r>
            <a:endParaRPr sz="1100"/>
          </a:p>
          <a:p>
            <a:pPr indent="-298450" lvl="0" marL="457200" rtl="0" algn="l">
              <a:lnSpc>
                <a:spcPct val="115000"/>
              </a:lnSpc>
              <a:spcBef>
                <a:spcPts val="0"/>
              </a:spcBef>
              <a:spcAft>
                <a:spcPts val="0"/>
              </a:spcAft>
              <a:buClr>
                <a:schemeClr val="dk1"/>
              </a:buClr>
              <a:buSzPts val="1100"/>
              <a:buFont typeface="Calibri"/>
              <a:buChar char="●"/>
            </a:pPr>
            <a:r>
              <a:rPr lang="en-US" sz="1100"/>
              <a:t>Overview of SVI - </a:t>
            </a:r>
            <a:r>
              <a:rPr lang="en-US" sz="1100" u="sng">
                <a:solidFill>
                  <a:srgbClr val="1155CC"/>
                </a:solidFill>
                <a:hlinkClick r:id="rId5">
                  <a:extLst>
                    <a:ext uri="{A12FA001-AC4F-418D-AE19-62706E023703}">
                      <ahyp:hlinkClr val="tx"/>
                    </a:ext>
                  </a:extLst>
                </a:hlinkClick>
              </a:rPr>
              <a:t>https://www.atsdr.cdc.gov/placeandhealth/svi/documentation/SVI_documentation_2018.html</a:t>
            </a:r>
            <a:r>
              <a:rPr lang="en-US" sz="1100"/>
              <a:t> and At-A-Glance - </a:t>
            </a:r>
            <a:r>
              <a:rPr lang="en-US" sz="1100" u="sng">
                <a:solidFill>
                  <a:srgbClr val="1155CC"/>
                </a:solidFill>
                <a:hlinkClick r:id="rId6">
                  <a:extLst>
                    <a:ext uri="{A12FA001-AC4F-418D-AE19-62706E023703}">
                      <ahyp:hlinkClr val="tx"/>
                    </a:ext>
                  </a:extLst>
                </a:hlinkClick>
              </a:rPr>
              <a:t>https://www.atsdr.cdc.gov/placeandhealth/svi/at-a-glance_svi.html</a:t>
            </a:r>
            <a:r>
              <a:rPr lang="en-US" sz="1100"/>
              <a:t> </a:t>
            </a:r>
            <a:endParaRPr sz="1100"/>
          </a:p>
          <a:p>
            <a:pPr indent="-298450" lvl="0" marL="457200" rtl="0" algn="l">
              <a:lnSpc>
                <a:spcPct val="115000"/>
              </a:lnSpc>
              <a:spcBef>
                <a:spcPts val="0"/>
              </a:spcBef>
              <a:spcAft>
                <a:spcPts val="0"/>
              </a:spcAft>
              <a:buClr>
                <a:schemeClr val="dk1"/>
              </a:buClr>
              <a:buSzPts val="1100"/>
              <a:buFont typeface="Calibri"/>
              <a:buChar char="●"/>
            </a:pPr>
            <a:r>
              <a:rPr lang="en-US" sz="1100"/>
              <a:t>Vaccine Reporting Documentation from CDC - </a:t>
            </a:r>
            <a:r>
              <a:rPr lang="en-US" sz="1100" u="sng">
                <a:solidFill>
                  <a:srgbClr val="1155CC"/>
                </a:solidFill>
                <a:hlinkClick r:id="rId7">
                  <a:extLst>
                    <a:ext uri="{A12FA001-AC4F-418D-AE19-62706E023703}">
                      <ahyp:hlinkClr val="tx"/>
                    </a:ext>
                  </a:extLst>
                </a:hlinkClick>
              </a:rPr>
              <a:t>https://www.cdc.gov/coronavirus/2019-ncov/vaccines/reporting-vaccinations.html</a:t>
            </a:r>
            <a:endParaRPr sz="1100"/>
          </a:p>
          <a:p>
            <a:pPr indent="-298450" lvl="0" marL="457200" rtl="0" algn="l">
              <a:lnSpc>
                <a:spcPct val="115000"/>
              </a:lnSpc>
              <a:spcBef>
                <a:spcPts val="0"/>
              </a:spcBef>
              <a:spcAft>
                <a:spcPts val="0"/>
              </a:spcAft>
              <a:buClr>
                <a:schemeClr val="dk1"/>
              </a:buClr>
              <a:buSzPts val="1100"/>
              <a:buFont typeface="Calibri"/>
              <a:buChar char="●"/>
            </a:pPr>
            <a:r>
              <a:rPr lang="en-US" sz="1100"/>
              <a:t>CDC County Data on Vaccination - </a:t>
            </a:r>
            <a:r>
              <a:rPr lang="en-US" sz="1100" u="sng">
                <a:solidFill>
                  <a:srgbClr val="1155CC"/>
                </a:solidFill>
                <a:hlinkClick r:id="rId8">
                  <a:extLst>
                    <a:ext uri="{A12FA001-AC4F-418D-AE19-62706E023703}">
                      <ahyp:hlinkClr val="tx"/>
                    </a:ext>
                  </a:extLst>
                </a:hlinkClick>
              </a:rPr>
              <a:t>https://data.cdc.gov/Vaccinations/COVID-19-Vaccinations-in-the-United-States-County/8xkx-amqh</a:t>
            </a:r>
            <a:endParaRPr sz="1100"/>
          </a:p>
          <a:p>
            <a:pPr indent="-298450" lvl="0" marL="457200" rtl="0" algn="l">
              <a:lnSpc>
                <a:spcPct val="115000"/>
              </a:lnSpc>
              <a:spcBef>
                <a:spcPts val="0"/>
              </a:spcBef>
              <a:spcAft>
                <a:spcPts val="0"/>
              </a:spcAft>
              <a:buClr>
                <a:schemeClr val="dk1"/>
              </a:buClr>
              <a:buSzPts val="1100"/>
              <a:buFont typeface="Calibri"/>
              <a:buChar char="●"/>
            </a:pPr>
            <a:r>
              <a:rPr lang="en-US" sz="1100"/>
              <a:t>Our World in Data Covid-19 Repo - </a:t>
            </a:r>
            <a:r>
              <a:rPr lang="en-US" sz="1100" u="sng">
                <a:solidFill>
                  <a:srgbClr val="1155CC"/>
                </a:solidFill>
                <a:hlinkClick r:id="rId9">
                  <a:extLst>
                    <a:ext uri="{A12FA001-AC4F-418D-AE19-62706E023703}">
                      <ahyp:hlinkClr val="tx"/>
                    </a:ext>
                  </a:extLst>
                </a:hlinkClick>
              </a:rPr>
              <a:t>https://github.com/owid/covid-19-data/tree/master/public/data</a:t>
            </a:r>
            <a:endParaRPr sz="1100"/>
          </a:p>
          <a:p>
            <a:pPr indent="-298450" lvl="0" marL="457200" rtl="0" algn="l">
              <a:lnSpc>
                <a:spcPct val="115000"/>
              </a:lnSpc>
              <a:spcBef>
                <a:spcPts val="0"/>
              </a:spcBef>
              <a:spcAft>
                <a:spcPts val="0"/>
              </a:spcAft>
              <a:buClr>
                <a:schemeClr val="dk1"/>
              </a:buClr>
              <a:buSzPts val="1100"/>
              <a:buFont typeface="Calibri"/>
              <a:buChar char="●"/>
            </a:pPr>
            <a:r>
              <a:rPr lang="en-US" sz="1100"/>
              <a:t>Confirmed Case Data from OWID - </a:t>
            </a:r>
            <a:r>
              <a:rPr lang="en-US" sz="1100" u="sng">
                <a:solidFill>
                  <a:srgbClr val="1155CC"/>
                </a:solidFill>
                <a:hlinkClick r:id="rId10">
                  <a:extLst>
                    <a:ext uri="{A12FA001-AC4F-418D-AE19-62706E023703}">
                      <ahyp:hlinkClr val="tx"/>
                    </a:ext>
                  </a:extLst>
                </a:hlinkClick>
              </a:rPr>
              <a:t>https://ourworldindata.org/explorers/coronavirus-data-explorer?facet=none&amp;Interval=Cumulative&amp;Relative+to+Population=true&amp;Color+by+test+positivity=false&amp;country=USA~ITA~CAN~DEU~GBR~FRA~JPN&amp;Metric=Confirmed+cases</a:t>
            </a:r>
            <a:endParaRPr>
              <a:solidFill>
                <a:srgbClr val="4C4C4C"/>
              </a:solidFill>
              <a:highlight>
                <a:srgbClr val="FFFFFF"/>
              </a:highlight>
            </a:endParaRPr>
          </a:p>
        </p:txBody>
      </p:sp>
      <p:sp>
        <p:nvSpPr>
          <p:cNvPr id="202" name="Google Shape;2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7b985d64e_8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7b985d64e_8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t>What is the SVI?</a:t>
            </a:r>
            <a:endParaRPr b="1"/>
          </a:p>
          <a:p>
            <a:pPr indent="0" lvl="0" marL="0" rtl="0" algn="l">
              <a:lnSpc>
                <a:spcPct val="115000"/>
              </a:lnSpc>
              <a:spcBef>
                <a:spcPts val="0"/>
              </a:spcBef>
              <a:spcAft>
                <a:spcPts val="0"/>
              </a:spcAft>
              <a:buClr>
                <a:schemeClr val="dk1"/>
              </a:buClr>
              <a:buSzPts val="1100"/>
              <a:buFont typeface="Arial"/>
              <a:buNone/>
            </a:pPr>
            <a:r>
              <a:rPr lang="en-US"/>
              <a:t>The Social Vulnerability Index uses U.S. Census data to determine the relative social vulnerability of every census tract. The SVI ranks each tract on 14 social factors and groups them into four related themes. Each tract receives a separate ranking for each of the four themes, as well as an overall ranking. The SVI can help emergency response planners and public health officials identify and map the communities that will most likely need support before, during, and after a hazardous event.</a:t>
            </a:r>
            <a:endParaRPr/>
          </a:p>
          <a:p>
            <a:pPr indent="0" lvl="0" marL="0" rtl="0" algn="l">
              <a:spcBef>
                <a:spcPts val="0"/>
              </a:spcBef>
              <a:spcAft>
                <a:spcPts val="0"/>
              </a:spcAft>
              <a:buNone/>
            </a:pPr>
            <a:r>
              <a:t/>
            </a:r>
            <a:endParaRPr/>
          </a:p>
        </p:txBody>
      </p:sp>
      <p:sp>
        <p:nvSpPr>
          <p:cNvPr id="237" name="Google Shape;237;g117b985d64e_8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1600"/>
              <a:buNone/>
              <a:defRPr sz="16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 name="Google Shape;18;p2"/>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87" name="Shape 87"/>
        <p:cNvGrpSpPr/>
        <p:nvPr/>
      </p:nvGrpSpPr>
      <p:grpSpPr>
        <a:xfrm>
          <a:off x="0" y="0"/>
          <a:ext cx="0" cy="0"/>
          <a:chOff x="0" y="0"/>
          <a:chExt cx="0" cy="0"/>
        </a:xfrm>
      </p:grpSpPr>
      <p:sp>
        <p:nvSpPr>
          <p:cNvPr id="88" name="Google Shape;88;p11"/>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txBox="1"/>
          <p:nvPr>
            <p:ph idx="1" type="subTitle"/>
          </p:nvPr>
        </p:nvSpPr>
        <p:spPr>
          <a:xfrm>
            <a:off x="4267200" y="3238103"/>
            <a:ext cx="4179570" cy="1371997"/>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90" name="Google Shape;90;p11"/>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91" name="Google Shape;91;p11"/>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lt1"/>
        </a:solidFill>
      </p:bgPr>
    </p:bg>
    <p:spTree>
      <p:nvGrpSpPr>
        <p:cNvPr id="94" name="Shape 94"/>
        <p:cNvGrpSpPr/>
        <p:nvPr/>
      </p:nvGrpSpPr>
      <p:grpSpPr>
        <a:xfrm>
          <a:off x="0" y="0"/>
          <a:ext cx="0" cy="0"/>
          <a:chOff x="0" y="0"/>
          <a:chExt cx="0" cy="0"/>
        </a:xfrm>
      </p:grpSpPr>
      <p:sp>
        <p:nvSpPr>
          <p:cNvPr id="95" name="Google Shape;95;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9" name="Shape 99"/>
        <p:cNvGrpSpPr/>
        <p:nvPr/>
      </p:nvGrpSpPr>
      <p:grpSpPr>
        <a:xfrm>
          <a:off x="0" y="0"/>
          <a:ext cx="0" cy="0"/>
          <a:chOff x="0" y="0"/>
          <a:chExt cx="0" cy="0"/>
        </a:xfrm>
      </p:grpSpPr>
      <p:pic>
        <p:nvPicPr>
          <p:cNvPr id="100" name="Google Shape;100;p13"/>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101" name="Google Shape;101;p13"/>
          <p:cNvSpPr txBox="1"/>
          <p:nvPr>
            <p:ph type="title"/>
          </p:nvPr>
        </p:nvSpPr>
        <p:spPr>
          <a:xfrm>
            <a:off x="4657724" y="2809875"/>
            <a:ext cx="6696075" cy="19097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3"/>
          <p:cNvSpPr txBox="1"/>
          <p:nvPr>
            <p:ph idx="1" type="subTitle"/>
          </p:nvPr>
        </p:nvSpPr>
        <p:spPr>
          <a:xfrm>
            <a:off x="4657725" y="5028803"/>
            <a:ext cx="6696074" cy="365125"/>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3" name="Google Shape;103;p13"/>
          <p:cNvSpPr txBox="1"/>
          <p:nvPr>
            <p:ph idx="10" type="dt"/>
          </p:nvPr>
        </p:nvSpPr>
        <p:spPr>
          <a:xfrm>
            <a:off x="4676774" y="6356350"/>
            <a:ext cx="169545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txBox="1"/>
          <p:nvPr>
            <p:ph idx="11" type="ftr"/>
          </p:nvPr>
        </p:nvSpPr>
        <p:spPr>
          <a:xfrm>
            <a:off x="6743699" y="6356350"/>
            <a:ext cx="25431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3"/>
          <p:cNvSpPr txBox="1"/>
          <p:nvPr>
            <p:ph idx="12" type="sldNum"/>
          </p:nvPr>
        </p:nvSpPr>
        <p:spPr>
          <a:xfrm>
            <a:off x="9658350" y="6356350"/>
            <a:ext cx="16954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06" name="Google Shape;106;p13"/>
          <p:cNvCxnSpPr/>
          <p:nvPr/>
        </p:nvCxnSpPr>
        <p:spPr>
          <a:xfrm flipH="1" rot="10800000">
            <a:off x="2209800" y="0"/>
            <a:ext cx="2438400" cy="68580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107" name="Shape 107"/>
        <p:cNvGrpSpPr/>
        <p:nvPr/>
      </p:nvGrpSpPr>
      <p:grpSpPr>
        <a:xfrm>
          <a:off x="0" y="0"/>
          <a:ext cx="0" cy="0"/>
          <a:chOff x="0" y="0"/>
          <a:chExt cx="0" cy="0"/>
        </a:xfrm>
      </p:grpSpPr>
      <p:sp>
        <p:nvSpPr>
          <p:cNvPr id="108" name="Google Shape;108;p14"/>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4"/>
          <p:cNvSpPr/>
          <p:nvPr>
            <p:ph idx="2" type="pic"/>
          </p:nvPr>
        </p:nvSpPr>
        <p:spPr>
          <a:xfrm>
            <a:off x="1487181" y="2886074"/>
            <a:ext cx="1845511" cy="1845511"/>
          </a:xfrm>
          <a:prstGeom prst="rect">
            <a:avLst/>
          </a:prstGeom>
          <a:solidFill>
            <a:srgbClr val="F2F2F2"/>
          </a:solidFill>
          <a:ln>
            <a:noFill/>
          </a:ln>
        </p:spPr>
      </p:sp>
      <p:sp>
        <p:nvSpPr>
          <p:cNvPr id="110" name="Google Shape;110;p14"/>
          <p:cNvSpPr txBox="1"/>
          <p:nvPr>
            <p:ph idx="1" type="body"/>
          </p:nvPr>
        </p:nvSpPr>
        <p:spPr>
          <a:xfrm>
            <a:off x="1228568"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1" name="Google Shape;111;p14"/>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2" name="Google Shape;112;p14"/>
          <p:cNvSpPr/>
          <p:nvPr>
            <p:ph idx="4" type="pic"/>
          </p:nvPr>
        </p:nvSpPr>
        <p:spPr>
          <a:xfrm>
            <a:off x="3836914" y="2886074"/>
            <a:ext cx="1845511" cy="1845511"/>
          </a:xfrm>
          <a:prstGeom prst="rect">
            <a:avLst/>
          </a:prstGeom>
          <a:solidFill>
            <a:srgbClr val="F2F2F2"/>
          </a:solidFill>
          <a:ln>
            <a:noFill/>
          </a:ln>
        </p:spPr>
      </p:sp>
      <p:sp>
        <p:nvSpPr>
          <p:cNvPr id="113" name="Google Shape;113;p14"/>
          <p:cNvSpPr txBox="1"/>
          <p:nvPr>
            <p:ph idx="5" type="body"/>
          </p:nvPr>
        </p:nvSpPr>
        <p:spPr>
          <a:xfrm>
            <a:off x="3578300" y="5084524"/>
            <a:ext cx="233081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14"/>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 name="Google Shape;115;p14"/>
          <p:cNvSpPr/>
          <p:nvPr>
            <p:ph idx="7" type="pic"/>
          </p:nvPr>
        </p:nvSpPr>
        <p:spPr>
          <a:xfrm>
            <a:off x="6327578" y="2886074"/>
            <a:ext cx="1845511" cy="1845511"/>
          </a:xfrm>
          <a:prstGeom prst="rect">
            <a:avLst/>
          </a:prstGeom>
          <a:solidFill>
            <a:srgbClr val="F2F2F2"/>
          </a:solidFill>
          <a:ln>
            <a:noFill/>
          </a:ln>
        </p:spPr>
      </p:sp>
      <p:sp>
        <p:nvSpPr>
          <p:cNvPr id="116" name="Google Shape;116;p14"/>
          <p:cNvSpPr txBox="1"/>
          <p:nvPr>
            <p:ph idx="8" type="body"/>
          </p:nvPr>
        </p:nvSpPr>
        <p:spPr>
          <a:xfrm>
            <a:off x="6068964"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7" name="Google Shape;117;p14"/>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14"/>
          <p:cNvSpPr/>
          <p:nvPr>
            <p:ph idx="13" type="pic"/>
          </p:nvPr>
        </p:nvSpPr>
        <p:spPr>
          <a:xfrm>
            <a:off x="8747458" y="2886074"/>
            <a:ext cx="1845511" cy="1845511"/>
          </a:xfrm>
          <a:prstGeom prst="rect">
            <a:avLst/>
          </a:prstGeom>
          <a:solidFill>
            <a:srgbClr val="F2F2F2"/>
          </a:solidFill>
          <a:ln>
            <a:noFill/>
          </a:ln>
        </p:spPr>
      </p:sp>
      <p:sp>
        <p:nvSpPr>
          <p:cNvPr id="119" name="Google Shape;119;p14"/>
          <p:cNvSpPr txBox="1"/>
          <p:nvPr>
            <p:ph idx="14" type="body"/>
          </p:nvPr>
        </p:nvSpPr>
        <p:spPr>
          <a:xfrm>
            <a:off x="8488845" y="5084524"/>
            <a:ext cx="231770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p14"/>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24" name="Google Shape;124;p14"/>
          <p:cNvGrpSpPr/>
          <p:nvPr/>
        </p:nvGrpSpPr>
        <p:grpSpPr>
          <a:xfrm>
            <a:off x="7334250" y="0"/>
            <a:ext cx="4857750" cy="1724025"/>
            <a:chOff x="7334250" y="0"/>
            <a:chExt cx="4857750" cy="1724025"/>
          </a:xfrm>
        </p:grpSpPr>
        <p:cxnSp>
          <p:nvCxnSpPr>
            <p:cNvPr id="125" name="Google Shape;125;p14"/>
            <p:cNvCxnSpPr/>
            <p:nvPr/>
          </p:nvCxnSpPr>
          <p:spPr>
            <a:xfrm rot="10800000">
              <a:off x="7334250" y="0"/>
              <a:ext cx="4857750" cy="762000"/>
            </a:xfrm>
            <a:prstGeom prst="straightConnector1">
              <a:avLst/>
            </a:prstGeom>
            <a:noFill/>
            <a:ln cap="flat" cmpd="sng" w="9525">
              <a:solidFill>
                <a:schemeClr val="dk1"/>
              </a:solidFill>
              <a:prstDash val="solid"/>
              <a:miter lim="800000"/>
              <a:headEnd len="sm" w="sm" type="none"/>
              <a:tailEnd len="sm" w="sm" type="none"/>
            </a:ln>
          </p:spPr>
        </p:cxnSp>
        <p:cxnSp>
          <p:nvCxnSpPr>
            <p:cNvPr id="126" name="Google Shape;126;p14"/>
            <p:cNvCxnSpPr/>
            <p:nvPr/>
          </p:nvCxnSpPr>
          <p:spPr>
            <a:xfrm>
              <a:off x="11487150" y="0"/>
              <a:ext cx="704850" cy="1724025"/>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dk1"/>
        </a:solidFill>
      </p:bgPr>
    </p:bg>
    <p:spTree>
      <p:nvGrpSpPr>
        <p:cNvPr id="127" name="Shape 127"/>
        <p:cNvGrpSpPr/>
        <p:nvPr/>
      </p:nvGrpSpPr>
      <p:grpSpPr>
        <a:xfrm>
          <a:off x="0" y="0"/>
          <a:ext cx="0" cy="0"/>
          <a:chOff x="0" y="0"/>
          <a:chExt cx="0" cy="0"/>
        </a:xfrm>
      </p:grpSpPr>
      <p:grpSp>
        <p:nvGrpSpPr>
          <p:cNvPr id="128" name="Google Shape;128;p15"/>
          <p:cNvGrpSpPr/>
          <p:nvPr/>
        </p:nvGrpSpPr>
        <p:grpSpPr>
          <a:xfrm>
            <a:off x="0" y="473953"/>
            <a:ext cx="12192000" cy="5621336"/>
            <a:chOff x="0" y="473953"/>
            <a:chExt cx="12192000" cy="5621336"/>
          </a:xfrm>
        </p:grpSpPr>
        <p:pic>
          <p:nvPicPr>
            <p:cNvPr id="129" name="Google Shape;129;p15"/>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130" name="Google Shape;130;p15"/>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grpSp>
      <p:sp>
        <p:nvSpPr>
          <p:cNvPr id="131" name="Google Shape;131;p15"/>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5"/>
          <p:cNvSpPr/>
          <p:nvPr>
            <p:ph idx="2" type="pic"/>
          </p:nvPr>
        </p:nvSpPr>
        <p:spPr>
          <a:xfrm>
            <a:off x="1877176" y="2428875"/>
            <a:ext cx="1066800" cy="1066800"/>
          </a:xfrm>
          <a:prstGeom prst="rect">
            <a:avLst/>
          </a:prstGeom>
          <a:solidFill>
            <a:schemeClr val="lt1"/>
          </a:solidFill>
          <a:ln>
            <a:noFill/>
          </a:ln>
        </p:spPr>
      </p:sp>
      <p:sp>
        <p:nvSpPr>
          <p:cNvPr id="133" name="Google Shape;133;p15"/>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4" name="Google Shape;134;p15"/>
          <p:cNvSpPr txBox="1"/>
          <p:nvPr>
            <p:ph idx="3" type="body"/>
          </p:nvPr>
        </p:nvSpPr>
        <p:spPr>
          <a:xfrm>
            <a:off x="1500168"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5" name="Google Shape;135;p15"/>
          <p:cNvSpPr/>
          <p:nvPr>
            <p:ph idx="4" type="pic"/>
          </p:nvPr>
        </p:nvSpPr>
        <p:spPr>
          <a:xfrm>
            <a:off x="4226270" y="2428875"/>
            <a:ext cx="1066800" cy="1066800"/>
          </a:xfrm>
          <a:prstGeom prst="rect">
            <a:avLst/>
          </a:prstGeom>
          <a:solidFill>
            <a:schemeClr val="lt1"/>
          </a:solidFill>
          <a:ln>
            <a:noFill/>
          </a:ln>
        </p:spPr>
      </p:sp>
      <p:sp>
        <p:nvSpPr>
          <p:cNvPr id="136" name="Google Shape;136;p15"/>
          <p:cNvSpPr txBox="1"/>
          <p:nvPr>
            <p:ph idx="5" type="body"/>
          </p:nvPr>
        </p:nvSpPr>
        <p:spPr>
          <a:xfrm>
            <a:off x="3849262"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7" name="Google Shape;137;p15"/>
          <p:cNvSpPr txBox="1"/>
          <p:nvPr>
            <p:ph idx="6" type="body"/>
          </p:nvPr>
        </p:nvSpPr>
        <p:spPr>
          <a:xfrm>
            <a:off x="3849262"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38" name="Google Shape;138;p15"/>
          <p:cNvSpPr/>
          <p:nvPr>
            <p:ph idx="7" type="pic"/>
          </p:nvPr>
        </p:nvSpPr>
        <p:spPr>
          <a:xfrm>
            <a:off x="6655584" y="2428875"/>
            <a:ext cx="1066800" cy="1066800"/>
          </a:xfrm>
          <a:prstGeom prst="rect">
            <a:avLst/>
          </a:prstGeom>
          <a:solidFill>
            <a:schemeClr val="lt1"/>
          </a:solidFill>
          <a:ln>
            <a:noFill/>
          </a:ln>
        </p:spPr>
      </p:sp>
      <p:sp>
        <p:nvSpPr>
          <p:cNvPr id="139" name="Google Shape;139;p15"/>
          <p:cNvSpPr txBox="1"/>
          <p:nvPr>
            <p:ph idx="8" type="body"/>
          </p:nvPr>
        </p:nvSpPr>
        <p:spPr>
          <a:xfrm>
            <a:off x="6198355" y="3654378"/>
            <a:ext cx="2105135"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0" name="Google Shape;140;p15"/>
          <p:cNvSpPr txBox="1"/>
          <p:nvPr>
            <p:ph idx="9" type="body"/>
          </p:nvPr>
        </p:nvSpPr>
        <p:spPr>
          <a:xfrm>
            <a:off x="6095999" y="3809747"/>
            <a:ext cx="229985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1" name="Google Shape;141;p15"/>
          <p:cNvSpPr/>
          <p:nvPr>
            <p:ph idx="13" type="pic"/>
          </p:nvPr>
        </p:nvSpPr>
        <p:spPr>
          <a:xfrm>
            <a:off x="9136814" y="2428875"/>
            <a:ext cx="1066800" cy="1066800"/>
          </a:xfrm>
          <a:prstGeom prst="rect">
            <a:avLst/>
          </a:prstGeom>
          <a:solidFill>
            <a:schemeClr val="lt1"/>
          </a:solidFill>
          <a:ln>
            <a:noFill/>
          </a:ln>
        </p:spPr>
      </p:sp>
      <p:sp>
        <p:nvSpPr>
          <p:cNvPr id="142" name="Google Shape;142;p15"/>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3" name="Google Shape;143;p15"/>
          <p:cNvSpPr txBox="1"/>
          <p:nvPr>
            <p:ph idx="15" type="body"/>
          </p:nvPr>
        </p:nvSpPr>
        <p:spPr>
          <a:xfrm>
            <a:off x="8744480" y="3809747"/>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4" name="Google Shape;144;p15"/>
          <p:cNvSpPr/>
          <p:nvPr>
            <p:ph idx="16" type="pic"/>
          </p:nvPr>
        </p:nvSpPr>
        <p:spPr>
          <a:xfrm>
            <a:off x="1877176" y="4287711"/>
            <a:ext cx="1066800" cy="1066800"/>
          </a:xfrm>
          <a:prstGeom prst="rect">
            <a:avLst/>
          </a:prstGeom>
          <a:solidFill>
            <a:schemeClr val="lt1"/>
          </a:solidFill>
          <a:ln>
            <a:noFill/>
          </a:ln>
        </p:spPr>
      </p:sp>
      <p:sp>
        <p:nvSpPr>
          <p:cNvPr id="145" name="Google Shape;145;p15"/>
          <p:cNvSpPr txBox="1"/>
          <p:nvPr>
            <p:ph idx="17"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6" name="Google Shape;146;p15"/>
          <p:cNvSpPr txBox="1"/>
          <p:nvPr>
            <p:ph idx="18" type="body"/>
          </p:nvPr>
        </p:nvSpPr>
        <p:spPr>
          <a:xfrm>
            <a:off x="1500168"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7" name="Google Shape;147;p15"/>
          <p:cNvSpPr/>
          <p:nvPr>
            <p:ph idx="19" type="pic"/>
          </p:nvPr>
        </p:nvSpPr>
        <p:spPr>
          <a:xfrm>
            <a:off x="4226270" y="4287711"/>
            <a:ext cx="1066800" cy="1066800"/>
          </a:xfrm>
          <a:prstGeom prst="rect">
            <a:avLst/>
          </a:prstGeom>
          <a:solidFill>
            <a:schemeClr val="lt1"/>
          </a:solidFill>
          <a:ln>
            <a:noFill/>
          </a:ln>
        </p:spPr>
      </p:sp>
      <p:sp>
        <p:nvSpPr>
          <p:cNvPr id="148" name="Google Shape;148;p15"/>
          <p:cNvSpPr txBox="1"/>
          <p:nvPr>
            <p:ph idx="20" type="body"/>
          </p:nvPr>
        </p:nvSpPr>
        <p:spPr>
          <a:xfrm>
            <a:off x="3849262"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49" name="Google Shape;149;p15"/>
          <p:cNvSpPr txBox="1"/>
          <p:nvPr>
            <p:ph idx="21" type="body"/>
          </p:nvPr>
        </p:nvSpPr>
        <p:spPr>
          <a:xfrm>
            <a:off x="3849262"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0" name="Google Shape;150;p15"/>
          <p:cNvSpPr/>
          <p:nvPr>
            <p:ph idx="22" type="pic"/>
          </p:nvPr>
        </p:nvSpPr>
        <p:spPr>
          <a:xfrm>
            <a:off x="6655584" y="4287711"/>
            <a:ext cx="1066800" cy="1066800"/>
          </a:xfrm>
          <a:prstGeom prst="rect">
            <a:avLst/>
          </a:prstGeom>
          <a:solidFill>
            <a:schemeClr val="lt1"/>
          </a:solidFill>
          <a:ln>
            <a:noFill/>
          </a:ln>
        </p:spPr>
      </p:sp>
      <p:sp>
        <p:nvSpPr>
          <p:cNvPr id="151" name="Google Shape;151;p15"/>
          <p:cNvSpPr txBox="1"/>
          <p:nvPr>
            <p:ph idx="23" type="body"/>
          </p:nvPr>
        </p:nvSpPr>
        <p:spPr>
          <a:xfrm>
            <a:off x="633992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2" name="Google Shape;152;p15"/>
          <p:cNvSpPr txBox="1"/>
          <p:nvPr>
            <p:ph idx="24" type="body"/>
          </p:nvPr>
        </p:nvSpPr>
        <p:spPr>
          <a:xfrm>
            <a:off x="6339926" y="5668583"/>
            <a:ext cx="181347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3" name="Google Shape;153;p15"/>
          <p:cNvSpPr/>
          <p:nvPr>
            <p:ph idx="25" type="pic"/>
          </p:nvPr>
        </p:nvSpPr>
        <p:spPr>
          <a:xfrm>
            <a:off x="9136814" y="4287711"/>
            <a:ext cx="1066800" cy="1066800"/>
          </a:xfrm>
          <a:prstGeom prst="rect">
            <a:avLst/>
          </a:prstGeom>
          <a:solidFill>
            <a:schemeClr val="lt1"/>
          </a:solidFill>
          <a:ln>
            <a:noFill/>
          </a:ln>
        </p:spPr>
      </p:sp>
      <p:sp>
        <p:nvSpPr>
          <p:cNvPr id="154" name="Google Shape;154;p15"/>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5" name="Google Shape;155;p15"/>
          <p:cNvSpPr txBox="1"/>
          <p:nvPr>
            <p:ph idx="27" type="body"/>
          </p:nvPr>
        </p:nvSpPr>
        <p:spPr>
          <a:xfrm>
            <a:off x="8744480" y="5668583"/>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6" name="Google Shape;15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98989"/>
                </a:solidFill>
                <a:latin typeface="Arial"/>
                <a:ea typeface="Arial"/>
                <a:cs typeface="Arial"/>
                <a:sym typeface="Arial"/>
              </a:defRPr>
            </a:lvl1pPr>
            <a:lvl2pPr indent="0" lvl="1" marL="0" algn="r">
              <a:spcBef>
                <a:spcPts val="0"/>
              </a:spcBef>
              <a:buNone/>
              <a:defRPr b="0" i="0" sz="900" u="none" cap="none" strike="noStrike">
                <a:solidFill>
                  <a:srgbClr val="898989"/>
                </a:solidFill>
                <a:latin typeface="Arial"/>
                <a:ea typeface="Arial"/>
                <a:cs typeface="Arial"/>
                <a:sym typeface="Arial"/>
              </a:defRPr>
            </a:lvl2pPr>
            <a:lvl3pPr indent="0" lvl="2" marL="0" algn="r">
              <a:spcBef>
                <a:spcPts val="0"/>
              </a:spcBef>
              <a:buNone/>
              <a:defRPr b="0" i="0" sz="900" u="none" cap="none" strike="noStrike">
                <a:solidFill>
                  <a:srgbClr val="898989"/>
                </a:solidFill>
                <a:latin typeface="Arial"/>
                <a:ea typeface="Arial"/>
                <a:cs typeface="Arial"/>
                <a:sym typeface="Arial"/>
              </a:defRPr>
            </a:lvl3pPr>
            <a:lvl4pPr indent="0" lvl="3" marL="0" algn="r">
              <a:spcBef>
                <a:spcPts val="0"/>
              </a:spcBef>
              <a:buNone/>
              <a:defRPr b="0" i="0" sz="900" u="none" cap="none" strike="noStrike">
                <a:solidFill>
                  <a:srgbClr val="898989"/>
                </a:solidFill>
                <a:latin typeface="Arial"/>
                <a:ea typeface="Arial"/>
                <a:cs typeface="Arial"/>
                <a:sym typeface="Arial"/>
              </a:defRPr>
            </a:lvl4pPr>
            <a:lvl5pPr indent="0" lvl="4" marL="0" algn="r">
              <a:spcBef>
                <a:spcPts val="0"/>
              </a:spcBef>
              <a:buNone/>
              <a:defRPr b="0" i="0" sz="900" u="none" cap="none" strike="noStrike">
                <a:solidFill>
                  <a:srgbClr val="898989"/>
                </a:solidFill>
                <a:latin typeface="Arial"/>
                <a:ea typeface="Arial"/>
                <a:cs typeface="Arial"/>
                <a:sym typeface="Arial"/>
              </a:defRPr>
            </a:lvl5pPr>
            <a:lvl6pPr indent="0" lvl="5" marL="0" algn="r">
              <a:spcBef>
                <a:spcPts val="0"/>
              </a:spcBef>
              <a:buNone/>
              <a:defRPr b="0" i="0" sz="900" u="none" cap="none" strike="noStrike">
                <a:solidFill>
                  <a:srgbClr val="898989"/>
                </a:solidFill>
                <a:latin typeface="Arial"/>
                <a:ea typeface="Arial"/>
                <a:cs typeface="Arial"/>
                <a:sym typeface="Arial"/>
              </a:defRPr>
            </a:lvl6pPr>
            <a:lvl7pPr indent="0" lvl="6" marL="0" algn="r">
              <a:spcBef>
                <a:spcPts val="0"/>
              </a:spcBef>
              <a:buNone/>
              <a:defRPr b="0" i="0" sz="900" u="none" cap="none" strike="noStrike">
                <a:solidFill>
                  <a:srgbClr val="898989"/>
                </a:solidFill>
                <a:latin typeface="Arial"/>
                <a:ea typeface="Arial"/>
                <a:cs typeface="Arial"/>
                <a:sym typeface="Arial"/>
              </a:defRPr>
            </a:lvl7pPr>
            <a:lvl8pPr indent="0" lvl="7" marL="0" algn="r">
              <a:spcBef>
                <a:spcPts val="0"/>
              </a:spcBef>
              <a:buNone/>
              <a:defRPr b="0" i="0" sz="900" u="none" cap="none" strike="noStrike">
                <a:solidFill>
                  <a:srgbClr val="898989"/>
                </a:solidFill>
                <a:latin typeface="Arial"/>
                <a:ea typeface="Arial"/>
                <a:cs typeface="Arial"/>
                <a:sym typeface="Arial"/>
              </a:defRPr>
            </a:lvl8pPr>
            <a:lvl9pPr indent="0" lvl="8" marL="0" algn="r">
              <a:spcBef>
                <a:spcPts val="0"/>
              </a:spcBef>
              <a:buNone/>
              <a:defRPr b="0" i="0" sz="9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59" name="Shape 159"/>
        <p:cNvGrpSpPr/>
        <p:nvPr/>
      </p:nvGrpSpPr>
      <p:grpSpPr>
        <a:xfrm>
          <a:off x="0" y="0"/>
          <a:ext cx="0" cy="0"/>
          <a:chOff x="0" y="0"/>
          <a:chExt cx="0" cy="0"/>
        </a:xfrm>
      </p:grpSpPr>
      <p:sp>
        <p:nvSpPr>
          <p:cNvPr id="160" name="Google Shape;160;p16"/>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16"/>
          <p:cNvSpPr txBox="1"/>
          <p:nvPr>
            <p:ph type="title"/>
          </p:nvPr>
        </p:nvSpPr>
        <p:spPr>
          <a:xfrm>
            <a:off x="838200" y="5509419"/>
            <a:ext cx="4082142" cy="58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16"/>
          <p:cNvSpPr txBox="1"/>
          <p:nvPr>
            <p:ph idx="1" type="body"/>
          </p:nvPr>
        </p:nvSpPr>
        <p:spPr>
          <a:xfrm>
            <a:off x="166074" y="1507772"/>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16"/>
          <p:cNvSpPr txBox="1"/>
          <p:nvPr>
            <p:ph idx="2" type="body"/>
          </p:nvPr>
        </p:nvSpPr>
        <p:spPr>
          <a:xfrm>
            <a:off x="732131" y="2584097"/>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16"/>
          <p:cNvSpPr txBox="1"/>
          <p:nvPr>
            <p:ph idx="3" type="body"/>
          </p:nvPr>
        </p:nvSpPr>
        <p:spPr>
          <a:xfrm>
            <a:off x="1338556" y="3660422"/>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6"/>
          <p:cNvSpPr txBox="1"/>
          <p:nvPr>
            <p:ph idx="4" type="body"/>
          </p:nvPr>
        </p:nvSpPr>
        <p:spPr>
          <a:xfrm>
            <a:off x="1922756" y="4736748"/>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16"/>
          <p:cNvSpPr txBox="1"/>
          <p:nvPr>
            <p:ph idx="5" type="body"/>
          </p:nvPr>
        </p:nvSpPr>
        <p:spPr>
          <a:xfrm>
            <a:off x="4401536" y="1613528"/>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16"/>
          <p:cNvSpPr txBox="1"/>
          <p:nvPr>
            <p:ph idx="6" type="body"/>
          </p:nvPr>
        </p:nvSpPr>
        <p:spPr>
          <a:xfrm>
            <a:off x="4986029" y="2682564"/>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16"/>
          <p:cNvSpPr txBox="1"/>
          <p:nvPr>
            <p:ph idx="7" type="body"/>
          </p:nvPr>
        </p:nvSpPr>
        <p:spPr>
          <a:xfrm>
            <a:off x="5576938" y="3755394"/>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16"/>
          <p:cNvSpPr txBox="1"/>
          <p:nvPr>
            <p:ph idx="8" type="body"/>
          </p:nvPr>
        </p:nvSpPr>
        <p:spPr>
          <a:xfrm>
            <a:off x="6175280" y="4824430"/>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6"/>
          <p:cNvSpPr txBox="1"/>
          <p:nvPr>
            <p:ph idx="11" type="ftr"/>
          </p:nvPr>
        </p:nvSpPr>
        <p:spPr>
          <a:xfrm>
            <a:off x="6749143" y="6356350"/>
            <a:ext cx="377598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6"/>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3" name="Google Shape;173;p16"/>
          <p:cNvCxnSpPr/>
          <p:nvPr/>
        </p:nvCxnSpPr>
        <p:spPr>
          <a:xfrm>
            <a:off x="4353515" y="5023933"/>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74" name="Google Shape;174;p16"/>
          <p:cNvCxnSpPr/>
          <p:nvPr/>
        </p:nvCxnSpPr>
        <p:spPr>
          <a:xfrm>
            <a:off x="3759917" y="3948451"/>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75" name="Google Shape;175;p16"/>
          <p:cNvCxnSpPr/>
          <p:nvPr/>
        </p:nvCxnSpPr>
        <p:spPr>
          <a:xfrm>
            <a:off x="3173453" y="2872686"/>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176" name="Google Shape;176;p16"/>
          <p:cNvCxnSpPr/>
          <p:nvPr/>
        </p:nvCxnSpPr>
        <p:spPr>
          <a:xfrm>
            <a:off x="2586263" y="1796083"/>
            <a:ext cx="15132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23070" l="0" r="28340" t="18301"/>
          <a:stretch/>
        </p:blipFill>
        <p:spPr>
          <a:xfrm>
            <a:off x="5488815" y="0"/>
            <a:ext cx="6703185" cy="6858000"/>
          </a:xfrm>
          <a:prstGeom prst="rect">
            <a:avLst/>
          </a:prstGeom>
          <a:noFill/>
          <a:ln>
            <a:noFill/>
          </a:ln>
        </p:spPr>
      </p:pic>
      <p:sp>
        <p:nvSpPr>
          <p:cNvPr id="21" name="Google Shape;21;p3"/>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1333500" y="2924175"/>
            <a:ext cx="2895600"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400"/>
              <a:buNone/>
              <a:defRPr sz="1400">
                <a:solidFill>
                  <a:schemeClr val="lt1"/>
                </a:solidFill>
              </a:defRPr>
            </a:lvl1pPr>
            <a:lvl2pPr indent="-228600" lvl="1" marL="914400" algn="l">
              <a:lnSpc>
                <a:spcPct val="150000"/>
              </a:lnSpc>
              <a:spcBef>
                <a:spcPts val="500"/>
              </a:spcBef>
              <a:spcAft>
                <a:spcPts val="0"/>
              </a:spcAft>
              <a:buClr>
                <a:schemeClr val="lt1"/>
              </a:buClr>
              <a:buSzPts val="1400"/>
              <a:buNone/>
              <a:defRPr sz="1400">
                <a:solidFill>
                  <a:schemeClr val="lt1"/>
                </a:solidFill>
              </a:defRPr>
            </a:lvl2pPr>
            <a:lvl3pPr indent="-228600" lvl="2" marL="1371600" algn="l">
              <a:lnSpc>
                <a:spcPct val="150000"/>
              </a:lnSpc>
              <a:spcBef>
                <a:spcPts val="500"/>
              </a:spcBef>
              <a:spcAft>
                <a:spcPts val="0"/>
              </a:spcAft>
              <a:buClr>
                <a:schemeClr val="lt1"/>
              </a:buClr>
              <a:buSzPts val="1400"/>
              <a:buNone/>
              <a:defRPr sz="1400">
                <a:solidFill>
                  <a:schemeClr val="lt1"/>
                </a:solidFill>
              </a:defRPr>
            </a:lvl3pPr>
            <a:lvl4pPr indent="-228600" lvl="3" marL="1828800" algn="l">
              <a:lnSpc>
                <a:spcPct val="150000"/>
              </a:lnSpc>
              <a:spcBef>
                <a:spcPts val="500"/>
              </a:spcBef>
              <a:spcAft>
                <a:spcPts val="0"/>
              </a:spcAft>
              <a:buClr>
                <a:schemeClr val="lt1"/>
              </a:buClr>
              <a:buSzPts val="1400"/>
              <a:buNone/>
              <a:defRPr sz="1400">
                <a:solidFill>
                  <a:schemeClr val="lt1"/>
                </a:solidFill>
              </a:defRPr>
            </a:lvl4pPr>
            <a:lvl5pPr indent="-228600" lvl="4" marL="2286000" algn="l">
              <a:lnSpc>
                <a:spcPct val="15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secHead">
  <p:cSld name="SECTION_HEADER">
    <p:spTree>
      <p:nvGrpSpPr>
        <p:cNvPr id="26" name="Shape 26"/>
        <p:cNvGrpSpPr/>
        <p:nvPr/>
      </p:nvGrpSpPr>
      <p:grpSpPr>
        <a:xfrm>
          <a:off x="0" y="0"/>
          <a:ext cx="0" cy="0"/>
          <a:chOff x="0" y="0"/>
          <a:chExt cx="0" cy="0"/>
        </a:xfrm>
      </p:grpSpPr>
      <p:sp>
        <p:nvSpPr>
          <p:cNvPr id="27" name="Google Shape;27;p4"/>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4"/>
          <p:cNvSpPr txBox="1"/>
          <p:nvPr>
            <p:ph idx="10" type="dt"/>
          </p:nvPr>
        </p:nvSpPr>
        <p:spPr>
          <a:xfrm>
            <a:off x="838200" y="6356350"/>
            <a:ext cx="1219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32" name="Google Shape;32;p4"/>
          <p:cNvGrpSpPr/>
          <p:nvPr/>
        </p:nvGrpSpPr>
        <p:grpSpPr>
          <a:xfrm>
            <a:off x="6953250" y="-25401"/>
            <a:ext cx="5238750" cy="6902451"/>
            <a:chOff x="6953250" y="-25401"/>
            <a:chExt cx="5238750" cy="6902451"/>
          </a:xfrm>
        </p:grpSpPr>
        <p:cxnSp>
          <p:nvCxnSpPr>
            <p:cNvPr id="33" name="Google Shape;33;p4"/>
            <p:cNvCxnSpPr/>
            <p:nvPr/>
          </p:nvCxnSpPr>
          <p:spPr>
            <a:xfrm>
              <a:off x="9096375" y="1497012"/>
              <a:ext cx="3095625" cy="0"/>
            </a:xfrm>
            <a:prstGeom prst="straightConnector1">
              <a:avLst/>
            </a:prstGeom>
            <a:noFill/>
            <a:ln cap="flat" cmpd="sng" w="9525">
              <a:solidFill>
                <a:schemeClr val="dk1"/>
              </a:solidFill>
              <a:prstDash val="solid"/>
              <a:miter lim="800000"/>
              <a:headEnd len="sm" w="sm" type="none"/>
              <a:tailEnd len="sm" w="sm" type="none"/>
            </a:ln>
          </p:spPr>
        </p:cxnSp>
        <p:cxnSp>
          <p:nvCxnSpPr>
            <p:cNvPr id="34" name="Google Shape;34;p4"/>
            <p:cNvCxnSpPr/>
            <p:nvPr/>
          </p:nvCxnSpPr>
          <p:spPr>
            <a:xfrm flipH="1">
              <a:off x="6953250" y="-25401"/>
              <a:ext cx="3790950" cy="6902451"/>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bg>
      <p:bgPr>
        <a:solidFill>
          <a:schemeClr val="dk1"/>
        </a:solid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6991350" y="2148840"/>
            <a:ext cx="4179570" cy="17155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subTitle"/>
          </p:nvPr>
        </p:nvSpPr>
        <p:spPr>
          <a:xfrm>
            <a:off x="6991350" y="3962003"/>
            <a:ext cx="4179570"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8" name="Google Shape;38;p5"/>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39" name="Shape 39"/>
        <p:cNvGrpSpPr/>
        <p:nvPr/>
      </p:nvGrpSpPr>
      <p:grpSpPr>
        <a:xfrm>
          <a:off x="0" y="0"/>
          <a:ext cx="0" cy="0"/>
          <a:chOff x="0" y="0"/>
          <a:chExt cx="0" cy="0"/>
        </a:xfrm>
      </p:grpSpPr>
      <p:grpSp>
        <p:nvGrpSpPr>
          <p:cNvPr id="40" name="Google Shape;40;p6"/>
          <p:cNvGrpSpPr/>
          <p:nvPr/>
        </p:nvGrpSpPr>
        <p:grpSpPr>
          <a:xfrm>
            <a:off x="0" y="0"/>
            <a:ext cx="2590800" cy="1027906"/>
            <a:chOff x="0" y="0"/>
            <a:chExt cx="2590800" cy="1027906"/>
          </a:xfrm>
        </p:grpSpPr>
        <p:cxnSp>
          <p:nvCxnSpPr>
            <p:cNvPr id="41" name="Google Shape;41;p6"/>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42" name="Google Shape;42;p6"/>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grpSp>
      <p:sp>
        <p:nvSpPr>
          <p:cNvPr id="43" name="Google Shape;43;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p:nvPr>
            <p:ph idx="2" type="dgm"/>
          </p:nvPr>
        </p:nvSpPr>
        <p:spPr>
          <a:xfrm>
            <a:off x="838200" y="2111375"/>
            <a:ext cx="10515600" cy="3744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TxTwoObj">
  <p:cSld name="TWO_OBJECTS_WITH_TEXT">
    <p:bg>
      <p:bgPr>
        <a:solidFill>
          <a:schemeClr val="accent1"/>
        </a:solidFill>
      </p:bgPr>
    </p:bg>
    <p:spTree>
      <p:nvGrpSpPr>
        <p:cNvPr id="48" name="Shape 48"/>
        <p:cNvGrpSpPr/>
        <p:nvPr/>
      </p:nvGrpSpPr>
      <p:grpSpPr>
        <a:xfrm>
          <a:off x="0" y="0"/>
          <a:ext cx="0" cy="0"/>
          <a:chOff x="0" y="0"/>
          <a:chExt cx="0" cy="0"/>
        </a:xfrm>
      </p:grpSpPr>
      <p:sp>
        <p:nvSpPr>
          <p:cNvPr id="49" name="Google Shape;49;p7"/>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body"/>
          </p:nvPr>
        </p:nvSpPr>
        <p:spPr>
          <a:xfrm>
            <a:off x="2933700" y="2776936"/>
            <a:ext cx="39243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7"/>
          <p:cNvSpPr txBox="1"/>
          <p:nvPr>
            <p:ph idx="2" type="body"/>
          </p:nvPr>
        </p:nvSpPr>
        <p:spPr>
          <a:xfrm>
            <a:off x="2933700" y="3834606"/>
            <a:ext cx="3924300"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7"/>
          <p:cNvSpPr txBox="1"/>
          <p:nvPr>
            <p:ph idx="3" type="body"/>
          </p:nvPr>
        </p:nvSpPr>
        <p:spPr>
          <a:xfrm>
            <a:off x="7410173" y="2776936"/>
            <a:ext cx="394362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7"/>
          <p:cNvSpPr txBox="1"/>
          <p:nvPr>
            <p:ph idx="4" type="body"/>
          </p:nvPr>
        </p:nvSpPr>
        <p:spPr>
          <a:xfrm>
            <a:off x="7410173" y="3834606"/>
            <a:ext cx="3943627"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57" name="Google Shape;57;p7"/>
          <p:cNvPicPr preferRelativeResize="0"/>
          <p:nvPr/>
        </p:nvPicPr>
        <p:blipFill rotWithShape="1">
          <a:blip r:embed="rId2">
            <a:alphaModFix/>
          </a:blip>
          <a:srcRect b="22673" l="39434" r="0" t="20278"/>
          <a:stretch/>
        </p:blipFill>
        <p:spPr>
          <a:xfrm>
            <a:off x="25785" y="0"/>
            <a:ext cx="4368030" cy="391239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58" name="Shape 58"/>
        <p:cNvGrpSpPr/>
        <p:nvPr/>
      </p:nvGrpSpPr>
      <p:grpSpPr>
        <a:xfrm>
          <a:off x="0" y="0"/>
          <a:ext cx="0" cy="0"/>
          <a:chOff x="0" y="0"/>
          <a:chExt cx="0" cy="0"/>
        </a:xfrm>
      </p:grpSpPr>
      <p:sp>
        <p:nvSpPr>
          <p:cNvPr id="59" name="Google Shape;59;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8"/>
          <p:cNvSpPr/>
          <p:nvPr>
            <p:ph idx="2" type="chart"/>
          </p:nvPr>
        </p:nvSpPr>
        <p:spPr>
          <a:xfrm>
            <a:off x="838200" y="2111608"/>
            <a:ext cx="10515600" cy="374491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64" name="Shape 64"/>
        <p:cNvGrpSpPr/>
        <p:nvPr/>
      </p:nvGrpSpPr>
      <p:grpSpPr>
        <a:xfrm>
          <a:off x="0" y="0"/>
          <a:ext cx="0" cy="0"/>
          <a:chOff x="0" y="0"/>
          <a:chExt cx="0" cy="0"/>
        </a:xfrm>
      </p:grpSpPr>
      <p:sp>
        <p:nvSpPr>
          <p:cNvPr id="65" name="Google Shape;65;p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9"/>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7" name="Google Shape;67;p9"/>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9"/>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9"/>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9"/>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9"/>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5" name="Google Shape;75;p9"/>
          <p:cNvGrpSpPr/>
          <p:nvPr/>
        </p:nvGrpSpPr>
        <p:grpSpPr>
          <a:xfrm>
            <a:off x="0" y="0"/>
            <a:ext cx="2238376" cy="3105150"/>
            <a:chOff x="0" y="0"/>
            <a:chExt cx="2238376" cy="3105150"/>
          </a:xfrm>
        </p:grpSpPr>
        <p:cxnSp>
          <p:nvCxnSpPr>
            <p:cNvPr id="76" name="Google Shape;76;p9"/>
            <p:cNvCxnSpPr/>
            <p:nvPr/>
          </p:nvCxnSpPr>
          <p:spPr>
            <a:xfrm flipH="1">
              <a:off x="0" y="0"/>
              <a:ext cx="1238250" cy="3105150"/>
            </a:xfrm>
            <a:prstGeom prst="straightConnector1">
              <a:avLst/>
            </a:prstGeom>
            <a:noFill/>
            <a:ln cap="flat" cmpd="sng" w="9525">
              <a:solidFill>
                <a:schemeClr val="dk1"/>
              </a:solidFill>
              <a:prstDash val="solid"/>
              <a:miter lim="800000"/>
              <a:headEnd len="sm" w="sm" type="none"/>
              <a:tailEnd len="sm" w="sm" type="none"/>
            </a:ln>
          </p:spPr>
        </p:cxnSp>
        <p:cxnSp>
          <p:nvCxnSpPr>
            <p:cNvPr id="77" name="Google Shape;77;p9"/>
            <p:cNvCxnSpPr/>
            <p:nvPr/>
          </p:nvCxnSpPr>
          <p:spPr>
            <a:xfrm flipH="1">
              <a:off x="0" y="0"/>
              <a:ext cx="2238376" cy="24765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78" name="Shape 78"/>
        <p:cNvGrpSpPr/>
        <p:nvPr/>
      </p:nvGrpSpPr>
      <p:grpSpPr>
        <a:xfrm>
          <a:off x="0" y="0"/>
          <a:ext cx="0" cy="0"/>
          <a:chOff x="0" y="0"/>
          <a:chExt cx="0" cy="0"/>
        </a:xfrm>
      </p:grpSpPr>
      <p:sp>
        <p:nvSpPr>
          <p:cNvPr id="79" name="Google Shape;79;p10"/>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0"/>
          <p:cNvSpPr txBox="1"/>
          <p:nvPr>
            <p:ph idx="1" type="body"/>
          </p:nvPr>
        </p:nvSpPr>
        <p:spPr>
          <a:xfrm>
            <a:off x="54768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grpSp>
        <p:nvGrpSpPr>
          <p:cNvPr id="81" name="Google Shape;81;p10"/>
          <p:cNvGrpSpPr/>
          <p:nvPr/>
        </p:nvGrpSpPr>
        <p:grpSpPr>
          <a:xfrm>
            <a:off x="0" y="0"/>
            <a:ext cx="4762501" cy="5186363"/>
            <a:chOff x="0" y="0"/>
            <a:chExt cx="4762501" cy="5186363"/>
          </a:xfrm>
        </p:grpSpPr>
        <p:cxnSp>
          <p:nvCxnSpPr>
            <p:cNvPr id="82" name="Google Shape;82;p10"/>
            <p:cNvCxnSpPr/>
            <p:nvPr/>
          </p:nvCxnSpPr>
          <p:spPr>
            <a:xfrm rot="10800000">
              <a:off x="0" y="876300"/>
              <a:ext cx="4762500" cy="1628775"/>
            </a:xfrm>
            <a:prstGeom prst="straightConnector1">
              <a:avLst/>
            </a:prstGeom>
            <a:noFill/>
            <a:ln cap="flat" cmpd="sng" w="9525">
              <a:solidFill>
                <a:schemeClr val="dk1"/>
              </a:solidFill>
              <a:prstDash val="solid"/>
              <a:miter lim="800000"/>
              <a:headEnd len="sm" w="sm" type="none"/>
              <a:tailEnd len="sm" w="sm" type="none"/>
            </a:ln>
          </p:spPr>
        </p:cxnSp>
        <p:cxnSp>
          <p:nvCxnSpPr>
            <p:cNvPr id="83" name="Google Shape;83;p10"/>
            <p:cNvCxnSpPr/>
            <p:nvPr/>
          </p:nvCxnSpPr>
          <p:spPr>
            <a:xfrm rot="10800000">
              <a:off x="2638425" y="0"/>
              <a:ext cx="2124076" cy="5186363"/>
            </a:xfrm>
            <a:prstGeom prst="straightConnector1">
              <a:avLst/>
            </a:prstGeom>
            <a:noFill/>
            <a:ln cap="flat" cmpd="sng" w="9525">
              <a:solidFill>
                <a:schemeClr val="dk1"/>
              </a:solidFill>
              <a:prstDash val="solid"/>
              <a:miter lim="800000"/>
              <a:headEnd len="sm" w="sm" type="none"/>
              <a:tailEnd len="sm" w="sm" type="none"/>
            </a:ln>
          </p:spPr>
        </p:cxnSp>
      </p:grpSp>
      <p:sp>
        <p:nvSpPr>
          <p:cNvPr id="84" name="Google Shape;8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6.jpg"/><Relationship Id="rId6"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public.tableau.com/shared/H3Q25244H?:display_count=n&amp;:origin=viz_share_link" TargetMode="External"/><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hyperlink" Target="https://public.tableau.com/app/profile/jordan.brickman/viz/shared/H3Q25244H"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en-US"/>
              <a:t>Colorado Covid-19</a:t>
            </a:r>
            <a:endParaRPr/>
          </a:p>
        </p:txBody>
      </p:sp>
      <p:sp>
        <p:nvSpPr>
          <p:cNvPr id="183" name="Google Shape;183;p17"/>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90000"/>
              </a:lnSpc>
              <a:spcBef>
                <a:spcPts val="0"/>
              </a:spcBef>
              <a:spcAft>
                <a:spcPts val="0"/>
              </a:spcAft>
              <a:buClr>
                <a:schemeClr val="dk1"/>
              </a:buClr>
              <a:buSzPct val="100000"/>
              <a:buNone/>
            </a:pPr>
            <a:r>
              <a:rPr lang="en-US"/>
              <a:t>Predicting County Outbreak via Supervised Machine Learning</a:t>
            </a:r>
            <a:endParaRPr/>
          </a:p>
        </p:txBody>
      </p:sp>
      <p:pic>
        <p:nvPicPr>
          <p:cNvPr id="184" name="Google Shape;184;p17"/>
          <p:cNvPicPr preferRelativeResize="0"/>
          <p:nvPr/>
        </p:nvPicPr>
        <p:blipFill>
          <a:blip r:embed="rId3">
            <a:alphaModFix/>
          </a:blip>
          <a:stretch>
            <a:fillRect/>
          </a:stretch>
        </p:blipFill>
        <p:spPr>
          <a:xfrm>
            <a:off x="1366125" y="1484287"/>
            <a:ext cx="3873600" cy="3889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6"/>
          <p:cNvSpPr txBox="1"/>
          <p:nvPr>
            <p:ph type="title"/>
          </p:nvPr>
        </p:nvSpPr>
        <p:spPr>
          <a:xfrm>
            <a:off x="3066775" y="205225"/>
            <a:ext cx="8820600" cy="1388400"/>
          </a:xfrm>
          <a:prstGeom prst="rect">
            <a:avLst/>
          </a:prstGeom>
          <a:noFill/>
          <a:ln>
            <a:noFill/>
          </a:ln>
        </p:spPr>
        <p:txBody>
          <a:bodyPr anchorCtr="0" anchor="ctr" bIns="45700" lIns="91425" spcFirstLastPara="1" rIns="91425" wrap="square" tIns="45700">
            <a:normAutofit/>
          </a:bodyPr>
          <a:lstStyle/>
          <a:p>
            <a:pPr indent="0" lvl="0" marL="0" rtl="0" algn="l">
              <a:lnSpc>
                <a:spcPct val="125000"/>
              </a:lnSpc>
              <a:spcBef>
                <a:spcPts val="1800"/>
              </a:spcBef>
              <a:spcAft>
                <a:spcPts val="0"/>
              </a:spcAft>
              <a:buClr>
                <a:schemeClr val="dk1"/>
              </a:buClr>
              <a:buSzPts val="1100"/>
              <a:buFont typeface="Arial"/>
              <a:buNone/>
            </a:pPr>
            <a:r>
              <a:rPr b="1" lang="en-US" sz="2500">
                <a:solidFill>
                  <a:srgbClr val="24292E"/>
                </a:solidFill>
              </a:rPr>
              <a:t>Model Choice: Limitations and Benefits</a:t>
            </a:r>
            <a:endParaRPr sz="2500">
              <a:solidFill>
                <a:srgbClr val="262626"/>
              </a:solidFill>
            </a:endParaRPr>
          </a:p>
          <a:p>
            <a:pPr indent="0" lvl="0" marL="0" rtl="0" algn="l">
              <a:lnSpc>
                <a:spcPct val="90000"/>
              </a:lnSpc>
              <a:spcBef>
                <a:spcPts val="1200"/>
              </a:spcBef>
              <a:spcAft>
                <a:spcPts val="0"/>
              </a:spcAft>
              <a:buClr>
                <a:schemeClr val="dk1"/>
              </a:buClr>
              <a:buSzPts val="2800"/>
              <a:buFont typeface="Arial"/>
              <a:buNone/>
            </a:pPr>
            <a:r>
              <a:t/>
            </a:r>
            <a:endParaRPr b="1"/>
          </a:p>
        </p:txBody>
      </p:sp>
      <p:sp>
        <p:nvSpPr>
          <p:cNvPr id="269" name="Google Shape;269;p26"/>
          <p:cNvSpPr txBox="1"/>
          <p:nvPr>
            <p:ph idx="1" type="body"/>
          </p:nvPr>
        </p:nvSpPr>
        <p:spPr>
          <a:xfrm>
            <a:off x="2933700" y="1212675"/>
            <a:ext cx="8420100" cy="5645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rPr lang="en-US" sz="1800">
                <a:solidFill>
                  <a:srgbClr val="24292E"/>
                </a:solidFill>
                <a:highlight>
                  <a:schemeClr val="lt1"/>
                </a:highlight>
              </a:rPr>
              <a:t>We utilized both a Supervised Decision Tree and Random Forest Machine Learning Model.</a:t>
            </a:r>
            <a:endParaRPr sz="1800">
              <a:solidFill>
                <a:srgbClr val="24292E"/>
              </a:solidFill>
              <a:highlight>
                <a:schemeClr val="lt1"/>
              </a:highlight>
            </a:endParaRPr>
          </a:p>
          <a:p>
            <a:pPr indent="0" lvl="0" marL="0" rtl="0" algn="l">
              <a:lnSpc>
                <a:spcPct val="100000"/>
              </a:lnSpc>
              <a:spcBef>
                <a:spcPts val="1000"/>
              </a:spcBef>
              <a:spcAft>
                <a:spcPts val="0"/>
              </a:spcAft>
              <a:buClr>
                <a:schemeClr val="dk1"/>
              </a:buClr>
              <a:buSzPts val="1100"/>
              <a:buFont typeface="Arial"/>
              <a:buNone/>
            </a:pPr>
            <a:r>
              <a:rPr b="1" lang="en-US" sz="1800">
                <a:solidFill>
                  <a:srgbClr val="4CD434"/>
                </a:solidFill>
                <a:highlight>
                  <a:schemeClr val="lt1"/>
                </a:highlight>
              </a:rPr>
              <a:t>Decision Tree Benefits:</a:t>
            </a:r>
            <a:r>
              <a:rPr lang="en-US" sz="1800">
                <a:solidFill>
                  <a:srgbClr val="4CD434"/>
                </a:solidFill>
                <a:highlight>
                  <a:schemeClr val="lt1"/>
                </a:highlight>
              </a:rPr>
              <a:t> </a:t>
            </a:r>
            <a:r>
              <a:rPr lang="en-US" sz="1800">
                <a:solidFill>
                  <a:srgbClr val="24292E"/>
                </a:solidFill>
                <a:highlight>
                  <a:schemeClr val="lt1"/>
                </a:highlight>
              </a:rPr>
              <a:t>One of the most interpretable models, as they provide a clear representation of how the model works. Easy to classify or label objects</a:t>
            </a:r>
            <a:endParaRPr sz="1800">
              <a:solidFill>
                <a:srgbClr val="24292E"/>
              </a:solidFill>
              <a:highlight>
                <a:schemeClr val="lt1"/>
              </a:highlight>
            </a:endParaRPr>
          </a:p>
          <a:p>
            <a:pPr indent="0" lvl="0" marL="0" rtl="0" algn="l">
              <a:lnSpc>
                <a:spcPct val="100000"/>
              </a:lnSpc>
              <a:spcBef>
                <a:spcPts val="1000"/>
              </a:spcBef>
              <a:spcAft>
                <a:spcPts val="0"/>
              </a:spcAft>
              <a:buClr>
                <a:schemeClr val="dk1"/>
              </a:buClr>
              <a:buSzPts val="1100"/>
              <a:buFont typeface="Arial"/>
              <a:buNone/>
            </a:pPr>
            <a:r>
              <a:rPr b="1" lang="en-US" sz="1800">
                <a:solidFill>
                  <a:srgbClr val="CC0000"/>
                </a:solidFill>
                <a:highlight>
                  <a:schemeClr val="lt1"/>
                </a:highlight>
              </a:rPr>
              <a:t>Decision Tree Drawbacks:</a:t>
            </a:r>
            <a:r>
              <a:rPr lang="en-US" sz="1800">
                <a:solidFill>
                  <a:srgbClr val="CC0000"/>
                </a:solidFill>
                <a:highlight>
                  <a:schemeClr val="lt1"/>
                </a:highlight>
              </a:rPr>
              <a:t> </a:t>
            </a:r>
            <a:r>
              <a:rPr lang="en-US" sz="1800">
                <a:solidFill>
                  <a:srgbClr val="24292E"/>
                </a:solidFill>
                <a:highlight>
                  <a:schemeClr val="lt1"/>
                </a:highlight>
              </a:rPr>
              <a:t>Can become very complex and very deep, depending on how many questions have to be answered. Deep and complex trees tend to overfit to the data and do not generalize well.</a:t>
            </a:r>
            <a:endParaRPr sz="1800">
              <a:solidFill>
                <a:srgbClr val="24292E"/>
              </a:solidFill>
              <a:highlight>
                <a:schemeClr val="lt1"/>
              </a:highlight>
            </a:endParaRPr>
          </a:p>
          <a:p>
            <a:pPr indent="0" lvl="0" marL="0" rtl="0" algn="l">
              <a:lnSpc>
                <a:spcPct val="100000"/>
              </a:lnSpc>
              <a:spcBef>
                <a:spcPts val="1000"/>
              </a:spcBef>
              <a:spcAft>
                <a:spcPts val="0"/>
              </a:spcAft>
              <a:buClr>
                <a:schemeClr val="dk1"/>
              </a:buClr>
              <a:buSzPts val="1100"/>
              <a:buFont typeface="Arial"/>
              <a:buNone/>
            </a:pPr>
            <a:r>
              <a:rPr b="1" lang="en-US" sz="1800">
                <a:solidFill>
                  <a:srgbClr val="4CD434"/>
                </a:solidFill>
                <a:highlight>
                  <a:schemeClr val="lt1"/>
                </a:highlight>
              </a:rPr>
              <a:t>Random Forest Benefits:</a:t>
            </a:r>
            <a:r>
              <a:rPr lang="en-US" sz="1800">
                <a:solidFill>
                  <a:srgbClr val="24292E"/>
                </a:solidFill>
                <a:highlight>
                  <a:schemeClr val="lt1"/>
                </a:highlight>
              </a:rPr>
              <a:t> Instead of having a single, complex tree like the ones created by decision trees, a random forest algorithm will sample the data and build several smaller, simpler decision trees. Random forest algorithms are beneficial because they are robust against overfitting as all of those weak learners are trained on different pieces of the data, are robust to outliers and nonlinear data and run efficiently on large datasets.</a:t>
            </a:r>
            <a:endParaRPr sz="1800">
              <a:solidFill>
                <a:srgbClr val="24292E"/>
              </a:solidFill>
              <a:highlight>
                <a:schemeClr val="lt1"/>
              </a:highlight>
            </a:endParaRPr>
          </a:p>
          <a:p>
            <a:pPr indent="0" lvl="0" marL="0" rtl="0" algn="l">
              <a:lnSpc>
                <a:spcPct val="100000"/>
              </a:lnSpc>
              <a:spcBef>
                <a:spcPts val="1000"/>
              </a:spcBef>
              <a:spcAft>
                <a:spcPts val="0"/>
              </a:spcAft>
              <a:buClr>
                <a:schemeClr val="dk1"/>
              </a:buClr>
              <a:buSzPts val="1100"/>
              <a:buFont typeface="Arial"/>
              <a:buNone/>
            </a:pPr>
            <a:r>
              <a:rPr b="1" lang="en-US" sz="1800">
                <a:solidFill>
                  <a:srgbClr val="CC0000"/>
                </a:solidFill>
                <a:highlight>
                  <a:schemeClr val="lt1"/>
                </a:highlight>
              </a:rPr>
              <a:t>Random Forest Drawbacks:</a:t>
            </a:r>
            <a:r>
              <a:rPr b="1" lang="en-US" sz="1800">
                <a:solidFill>
                  <a:srgbClr val="24292E"/>
                </a:solidFill>
                <a:highlight>
                  <a:schemeClr val="lt1"/>
                </a:highlight>
              </a:rPr>
              <a:t> </a:t>
            </a:r>
            <a:r>
              <a:rPr lang="en-US" sz="1800">
                <a:solidFill>
                  <a:srgbClr val="24292E"/>
                </a:solidFill>
                <a:highlight>
                  <a:schemeClr val="lt1"/>
                </a:highlight>
              </a:rPr>
              <a:t>The main limitation of random forest is that a large number of trees can make the algorithm too slow and ineffective for real-time predictions. In general, these algorithms are fast to train, but quite slow to create predictions once they are trained.</a:t>
            </a:r>
            <a:endParaRPr/>
          </a:p>
        </p:txBody>
      </p:sp>
      <p:sp>
        <p:nvSpPr>
          <p:cNvPr id="270" name="Google Shape;27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2943125" y="2"/>
            <a:ext cx="873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b="1" lang="en-US"/>
              <a:t>Results of the Machine Learning Model</a:t>
            </a:r>
            <a:endParaRPr b="1"/>
          </a:p>
        </p:txBody>
      </p:sp>
      <p:sp>
        <p:nvSpPr>
          <p:cNvPr id="277" name="Google Shape;277;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8" name="Google Shape;278;p27"/>
          <p:cNvPicPr preferRelativeResize="0"/>
          <p:nvPr/>
        </p:nvPicPr>
        <p:blipFill>
          <a:blip r:embed="rId3">
            <a:alphaModFix/>
          </a:blip>
          <a:stretch>
            <a:fillRect/>
          </a:stretch>
        </p:blipFill>
        <p:spPr>
          <a:xfrm>
            <a:off x="1567400" y="2730187"/>
            <a:ext cx="4620825" cy="3412850"/>
          </a:xfrm>
          <a:prstGeom prst="rect">
            <a:avLst/>
          </a:prstGeom>
          <a:noFill/>
          <a:ln>
            <a:noFill/>
          </a:ln>
        </p:spPr>
      </p:pic>
      <p:pic>
        <p:nvPicPr>
          <p:cNvPr id="279" name="Google Shape;279;p27"/>
          <p:cNvPicPr preferRelativeResize="0"/>
          <p:nvPr/>
        </p:nvPicPr>
        <p:blipFill>
          <a:blip r:embed="rId4">
            <a:alphaModFix/>
          </a:blip>
          <a:stretch>
            <a:fillRect/>
          </a:stretch>
        </p:blipFill>
        <p:spPr>
          <a:xfrm>
            <a:off x="6702100" y="2730175"/>
            <a:ext cx="4865175" cy="3412875"/>
          </a:xfrm>
          <a:prstGeom prst="rect">
            <a:avLst/>
          </a:prstGeom>
          <a:noFill/>
          <a:ln>
            <a:noFill/>
          </a:ln>
        </p:spPr>
      </p:pic>
      <p:sp>
        <p:nvSpPr>
          <p:cNvPr id="280" name="Google Shape;280;p27"/>
          <p:cNvSpPr txBox="1"/>
          <p:nvPr/>
        </p:nvSpPr>
        <p:spPr>
          <a:xfrm>
            <a:off x="1567400" y="2183050"/>
            <a:ext cx="291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800">
                <a:solidFill>
                  <a:srgbClr val="111111"/>
                </a:solidFill>
                <a:highlight>
                  <a:schemeClr val="lt1"/>
                </a:highlight>
              </a:rPr>
              <a:t>Decision Tree Algorithm</a:t>
            </a:r>
            <a:endParaRPr>
              <a:highlight>
                <a:schemeClr val="lt1"/>
              </a:highlight>
            </a:endParaRPr>
          </a:p>
        </p:txBody>
      </p:sp>
      <p:pic>
        <p:nvPicPr>
          <p:cNvPr id="281" name="Google Shape;281;p27"/>
          <p:cNvPicPr preferRelativeResize="0"/>
          <p:nvPr/>
        </p:nvPicPr>
        <p:blipFill>
          <a:blip r:embed="rId5">
            <a:alphaModFix/>
          </a:blip>
          <a:stretch>
            <a:fillRect/>
          </a:stretch>
        </p:blipFill>
        <p:spPr>
          <a:xfrm>
            <a:off x="4435025" y="1127560"/>
            <a:ext cx="1753200" cy="1517190"/>
          </a:xfrm>
          <a:prstGeom prst="rect">
            <a:avLst/>
          </a:prstGeom>
          <a:noFill/>
          <a:ln>
            <a:noFill/>
          </a:ln>
        </p:spPr>
      </p:pic>
      <p:sp>
        <p:nvSpPr>
          <p:cNvPr id="282" name="Google Shape;282;p27"/>
          <p:cNvSpPr txBox="1"/>
          <p:nvPr/>
        </p:nvSpPr>
        <p:spPr>
          <a:xfrm>
            <a:off x="6622175" y="2055175"/>
            <a:ext cx="30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800">
                <a:solidFill>
                  <a:schemeClr val="dk1"/>
                </a:solidFill>
                <a:highlight>
                  <a:schemeClr val="lt1"/>
                </a:highlight>
              </a:rPr>
              <a:t>Random Forest Algorithm</a:t>
            </a:r>
            <a:endParaRPr>
              <a:highlight>
                <a:schemeClr val="lt1"/>
              </a:highlight>
            </a:endParaRPr>
          </a:p>
        </p:txBody>
      </p:sp>
      <p:pic>
        <p:nvPicPr>
          <p:cNvPr id="283" name="Google Shape;283;p27"/>
          <p:cNvPicPr preferRelativeResize="0"/>
          <p:nvPr/>
        </p:nvPicPr>
        <p:blipFill>
          <a:blip r:embed="rId6">
            <a:alphaModFix/>
          </a:blip>
          <a:stretch>
            <a:fillRect/>
          </a:stretch>
        </p:blipFill>
        <p:spPr>
          <a:xfrm>
            <a:off x="9631475" y="1325700"/>
            <a:ext cx="1243375" cy="124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2800"/>
              <a:t>Future Analysis</a:t>
            </a:r>
            <a:endParaRPr sz="2800"/>
          </a:p>
        </p:txBody>
      </p:sp>
      <p:sp>
        <p:nvSpPr>
          <p:cNvPr id="289" name="Google Shape;289;p28"/>
          <p:cNvSpPr txBox="1"/>
          <p:nvPr>
            <p:ph idx="1" type="subTitle"/>
          </p:nvPr>
        </p:nvSpPr>
        <p:spPr>
          <a:xfrm>
            <a:off x="4267200" y="3238103"/>
            <a:ext cx="4179570" cy="1371997"/>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chemeClr val="lt1"/>
              </a:buClr>
              <a:buSzPts val="1800"/>
              <a:buChar char="-"/>
            </a:pPr>
            <a:r>
              <a:rPr lang="en-US" sz="1800"/>
              <a:t>Applying the model to data sets in other states and/or countries</a:t>
            </a:r>
            <a:endParaRPr sz="1800"/>
          </a:p>
          <a:p>
            <a:pPr indent="-342900" lvl="0" marL="457200" rtl="0" algn="l">
              <a:spcBef>
                <a:spcPts val="0"/>
              </a:spcBef>
              <a:spcAft>
                <a:spcPts val="0"/>
              </a:spcAft>
              <a:buSzPts val="1800"/>
              <a:buChar char="-"/>
            </a:pPr>
            <a:r>
              <a:rPr lang="en-US" sz="1800"/>
              <a:t>Applying the model to the peak of the Omicron Wave and future Waves</a:t>
            </a:r>
            <a:endParaRPr sz="1800"/>
          </a:p>
        </p:txBody>
      </p:sp>
      <p:sp>
        <p:nvSpPr>
          <p:cNvPr id="290" name="Google Shape;290;p28"/>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ph type="title"/>
          </p:nvPr>
        </p:nvSpPr>
        <p:spPr>
          <a:xfrm>
            <a:off x="1333500" y="1020445"/>
            <a:ext cx="3819228" cy="59137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b="1" lang="en-US"/>
              <a:t>Overview</a:t>
            </a:r>
            <a:endParaRPr b="1"/>
          </a:p>
        </p:txBody>
      </p:sp>
      <p:sp>
        <p:nvSpPr>
          <p:cNvPr id="190" name="Google Shape;190;p18"/>
          <p:cNvSpPr txBox="1"/>
          <p:nvPr>
            <p:ph idx="1" type="body"/>
          </p:nvPr>
        </p:nvSpPr>
        <p:spPr>
          <a:xfrm>
            <a:off x="1037550" y="1828800"/>
            <a:ext cx="4820700" cy="45276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0"/>
              </a:spcBef>
              <a:spcAft>
                <a:spcPts val="0"/>
              </a:spcAft>
              <a:buSzPts val="1800"/>
              <a:buChar char="●"/>
            </a:pPr>
            <a:r>
              <a:rPr lang="en-US" sz="1800"/>
              <a:t>Introduction</a:t>
            </a:r>
            <a:endParaRPr sz="1800"/>
          </a:p>
          <a:p>
            <a:pPr indent="-342900" lvl="0" marL="457200" rtl="0" algn="l">
              <a:lnSpc>
                <a:spcPct val="150000"/>
              </a:lnSpc>
              <a:spcBef>
                <a:spcPts val="0"/>
              </a:spcBef>
              <a:spcAft>
                <a:spcPts val="0"/>
              </a:spcAft>
              <a:buSzPts val="1800"/>
              <a:buChar char="●"/>
            </a:pPr>
            <a:r>
              <a:rPr lang="en-US" sz="1800"/>
              <a:t>Data Sourcing &amp; Preliminary Questions</a:t>
            </a:r>
            <a:endParaRPr sz="1800"/>
          </a:p>
          <a:p>
            <a:pPr indent="-342900" lvl="0" marL="457200" rtl="0" algn="l">
              <a:lnSpc>
                <a:spcPct val="150000"/>
              </a:lnSpc>
              <a:spcBef>
                <a:spcPts val="0"/>
              </a:spcBef>
              <a:spcAft>
                <a:spcPts val="0"/>
              </a:spcAft>
              <a:buSzPts val="1800"/>
              <a:buChar char="●"/>
            </a:pPr>
            <a:r>
              <a:rPr lang="en-US" sz="1800"/>
              <a:t>Exploration Phase</a:t>
            </a:r>
            <a:endParaRPr sz="1800"/>
          </a:p>
          <a:p>
            <a:pPr indent="-342900" lvl="0" marL="457200" rtl="0" algn="l">
              <a:lnSpc>
                <a:spcPct val="150000"/>
              </a:lnSpc>
              <a:spcBef>
                <a:spcPts val="0"/>
              </a:spcBef>
              <a:spcAft>
                <a:spcPts val="0"/>
              </a:spcAft>
              <a:buSzPts val="1800"/>
              <a:buChar char="●"/>
            </a:pPr>
            <a:r>
              <a:rPr lang="en-US" sz="1800"/>
              <a:t>Analysis Phase</a:t>
            </a:r>
            <a:endParaRPr sz="1800"/>
          </a:p>
          <a:p>
            <a:pPr indent="-342900" lvl="0" marL="457200" rtl="0" algn="l">
              <a:lnSpc>
                <a:spcPct val="150000"/>
              </a:lnSpc>
              <a:spcBef>
                <a:spcPts val="0"/>
              </a:spcBef>
              <a:spcAft>
                <a:spcPts val="0"/>
              </a:spcAft>
              <a:buSzPts val="1800"/>
              <a:buChar char="●"/>
            </a:pPr>
            <a:r>
              <a:rPr lang="en-US" sz="1800"/>
              <a:t>A Technology Overview</a:t>
            </a:r>
            <a:endParaRPr sz="1800"/>
          </a:p>
          <a:p>
            <a:pPr indent="-342900" lvl="0" marL="457200" rtl="0" algn="l">
              <a:lnSpc>
                <a:spcPct val="150000"/>
              </a:lnSpc>
              <a:spcBef>
                <a:spcPts val="0"/>
              </a:spcBef>
              <a:spcAft>
                <a:spcPts val="0"/>
              </a:spcAft>
              <a:buSzPts val="1800"/>
              <a:buChar char="●"/>
            </a:pPr>
            <a:r>
              <a:rPr lang="en-US" sz="1800"/>
              <a:t>Summary and Future Analysis</a:t>
            </a:r>
            <a:endParaRPr sz="1800"/>
          </a:p>
          <a:p>
            <a:pPr indent="0" lvl="0" marL="914400" rtl="0" algn="l">
              <a:lnSpc>
                <a:spcPct val="90000"/>
              </a:lnSpc>
              <a:spcBef>
                <a:spcPts val="0"/>
              </a:spcBef>
              <a:spcAft>
                <a:spcPts val="0"/>
              </a:spcAft>
              <a:buNone/>
            </a:pPr>
            <a:r>
              <a:t/>
            </a:r>
            <a:endParaRPr sz="1800"/>
          </a:p>
        </p:txBody>
      </p:sp>
      <p:sp>
        <p:nvSpPr>
          <p:cNvPr id="191" name="Google Shape;191;p18"/>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1362075" y="1671639"/>
            <a:ext cx="5111700" cy="1204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b="1" lang="en-US"/>
              <a:t>INTRODUCTION</a:t>
            </a:r>
            <a:endParaRPr b="1"/>
          </a:p>
        </p:txBody>
      </p:sp>
      <p:sp>
        <p:nvSpPr>
          <p:cNvPr id="197" name="Google Shape;197;p19"/>
          <p:cNvSpPr txBox="1"/>
          <p:nvPr>
            <p:ph idx="1" type="body"/>
          </p:nvPr>
        </p:nvSpPr>
        <p:spPr>
          <a:xfrm>
            <a:off x="1362075" y="3660774"/>
            <a:ext cx="5111700" cy="1525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None/>
            </a:pPr>
            <a:r>
              <a:rPr lang="en-US" sz="1800"/>
              <a:t>The Covid-19 Vaccines have had a measurable impact on the spread of the coronavirus. While there is evidence that the use of a vaccine can reduce outbreaks, we sought to examine if other </a:t>
            </a:r>
            <a:r>
              <a:rPr lang="en-US" sz="1800"/>
              <a:t>factors such as population density and social vulnerabilities could be used to predict the likelihood of a covid infection rate above the average for surrounding areas.</a:t>
            </a:r>
            <a:endParaRPr sz="1800"/>
          </a:p>
        </p:txBody>
      </p:sp>
      <p:sp>
        <p:nvSpPr>
          <p:cNvPr id="198" name="Google Shape;19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9" name="Google Shape;199;p19"/>
          <p:cNvPicPr preferRelativeResize="0"/>
          <p:nvPr/>
        </p:nvPicPr>
        <p:blipFill>
          <a:blip r:embed="rId3">
            <a:alphaModFix amt="75000"/>
          </a:blip>
          <a:stretch>
            <a:fillRect/>
          </a:stretch>
        </p:blipFill>
        <p:spPr>
          <a:xfrm>
            <a:off x="6882800" y="354150"/>
            <a:ext cx="5078847" cy="6051550"/>
          </a:xfrm>
          <a:prstGeom prst="rect">
            <a:avLst/>
          </a:prstGeom>
          <a:noFill/>
          <a:ln>
            <a:noFill/>
          </a:ln>
          <a:effectLst>
            <a:outerShdw blurRad="57150" rotWithShape="0" algn="bl" dir="5400000" dist="19050">
              <a:schemeClr val="lt1">
                <a:alpha val="50000"/>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0"/>
          <p:cNvSpPr txBox="1"/>
          <p:nvPr>
            <p:ph type="ctrTitle"/>
          </p:nvPr>
        </p:nvSpPr>
        <p:spPr>
          <a:xfrm>
            <a:off x="6991350" y="2148840"/>
            <a:ext cx="4179570" cy="1715531"/>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t>Data Sources </a:t>
            </a:r>
            <a:endParaRPr/>
          </a:p>
          <a:p>
            <a:pPr indent="0" lvl="0" marL="0" rtl="0" algn="l">
              <a:lnSpc>
                <a:spcPct val="90000"/>
              </a:lnSpc>
              <a:spcBef>
                <a:spcPts val="0"/>
              </a:spcBef>
              <a:spcAft>
                <a:spcPts val="0"/>
              </a:spcAft>
              <a:buClr>
                <a:schemeClr val="lt1"/>
              </a:buClr>
              <a:buSzPts val="3600"/>
              <a:buFont typeface="Arial"/>
              <a:buNone/>
            </a:pPr>
            <a:r>
              <a:t/>
            </a:r>
            <a:endParaRPr/>
          </a:p>
        </p:txBody>
      </p:sp>
      <p:sp>
        <p:nvSpPr>
          <p:cNvPr id="205" name="Google Shape;205;p20"/>
          <p:cNvSpPr txBox="1"/>
          <p:nvPr>
            <p:ph idx="1" type="subTitle"/>
          </p:nvPr>
        </p:nvSpPr>
        <p:spPr>
          <a:xfrm>
            <a:off x="6991350" y="3962003"/>
            <a:ext cx="4179570" cy="2065573"/>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90000"/>
              </a:lnSpc>
              <a:spcBef>
                <a:spcPts val="0"/>
              </a:spcBef>
              <a:spcAft>
                <a:spcPts val="0"/>
              </a:spcAft>
              <a:buSzPts val="1800"/>
              <a:buChar char="●"/>
            </a:pPr>
            <a:r>
              <a:rPr lang="en-US" sz="1800"/>
              <a:t>CDC - County Vaccination Data</a:t>
            </a:r>
            <a:br>
              <a:rPr lang="en-US" sz="1800"/>
            </a:br>
            <a:endParaRPr sz="1800"/>
          </a:p>
          <a:p>
            <a:pPr indent="-342900" lvl="0" marL="457200" rtl="0" algn="l">
              <a:lnSpc>
                <a:spcPct val="90000"/>
              </a:lnSpc>
              <a:spcBef>
                <a:spcPts val="0"/>
              </a:spcBef>
              <a:spcAft>
                <a:spcPts val="0"/>
              </a:spcAft>
              <a:buSzPts val="1800"/>
              <a:buChar char="●"/>
            </a:pPr>
            <a:r>
              <a:rPr lang="en-US" sz="1800"/>
              <a:t>NY Times Covid Data Tracker</a:t>
            </a:r>
            <a:br>
              <a:rPr lang="en-US" sz="1800"/>
            </a:br>
            <a:endParaRPr sz="1800"/>
          </a:p>
          <a:p>
            <a:pPr indent="-342900" lvl="0" marL="457200" rtl="0" algn="l">
              <a:lnSpc>
                <a:spcPct val="90000"/>
              </a:lnSpc>
              <a:spcBef>
                <a:spcPts val="0"/>
              </a:spcBef>
              <a:spcAft>
                <a:spcPts val="0"/>
              </a:spcAft>
              <a:buSzPts val="1800"/>
              <a:buChar char="●"/>
            </a:pPr>
            <a:r>
              <a:rPr lang="en-US" sz="1800"/>
              <a:t>Colorado Department of Public Health and Environment</a:t>
            </a:r>
            <a:br>
              <a:rPr lang="en-US" sz="1800"/>
            </a:br>
            <a:endParaRPr sz="1800"/>
          </a:p>
          <a:p>
            <a:pPr indent="-342900" lvl="0" marL="457200" rtl="0" algn="l">
              <a:lnSpc>
                <a:spcPct val="90000"/>
              </a:lnSpc>
              <a:spcBef>
                <a:spcPts val="0"/>
              </a:spcBef>
              <a:spcAft>
                <a:spcPts val="0"/>
              </a:spcAft>
              <a:buSzPts val="1800"/>
              <a:buChar char="●"/>
            </a:pPr>
            <a:r>
              <a:rPr lang="en-US" sz="1800"/>
              <a:t>Our World In Data</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1"/>
          <p:cNvSpPr/>
          <p:nvPr/>
        </p:nvSpPr>
        <p:spPr>
          <a:xfrm>
            <a:off x="623550" y="1784075"/>
            <a:ext cx="10944900" cy="3403800"/>
          </a:xfrm>
          <a:prstGeom prst="parallelogram">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txBox="1"/>
          <p:nvPr>
            <p:ph type="title"/>
          </p:nvPr>
        </p:nvSpPr>
        <p:spPr>
          <a:xfrm>
            <a:off x="838200" y="4413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b="1" lang="en-US"/>
              <a:t>Preliminary Questions</a:t>
            </a:r>
            <a:endParaRPr b="1"/>
          </a:p>
        </p:txBody>
      </p:sp>
      <p:sp>
        <p:nvSpPr>
          <p:cNvPr id="213" name="Google Shape;21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p21"/>
          <p:cNvSpPr txBox="1"/>
          <p:nvPr/>
        </p:nvSpPr>
        <p:spPr>
          <a:xfrm>
            <a:off x="1188243" y="1909763"/>
            <a:ext cx="98154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1800"/>
          </a:p>
          <a:p>
            <a:pPr indent="-285750" lvl="1" marL="742950" marR="0" rtl="0" algn="l">
              <a:lnSpc>
                <a:spcPct val="150000"/>
              </a:lnSpc>
              <a:spcBef>
                <a:spcPts val="0"/>
              </a:spcBef>
              <a:spcAft>
                <a:spcPts val="0"/>
              </a:spcAft>
              <a:buClr>
                <a:schemeClr val="dk1"/>
              </a:buClr>
              <a:buSzPts val="1800"/>
              <a:buChar char="▪"/>
            </a:pPr>
            <a:r>
              <a:rPr lang="en-US" sz="1800"/>
              <a:t>What impact does vaccination rate have on the likelihood of a COVID rate above the state average?</a:t>
            </a:r>
            <a:endParaRPr sz="1800"/>
          </a:p>
          <a:p>
            <a:pPr indent="-285750" lvl="1" marL="742950" marR="0" rtl="0" algn="l">
              <a:lnSpc>
                <a:spcPct val="150000"/>
              </a:lnSpc>
              <a:spcBef>
                <a:spcPts val="0"/>
              </a:spcBef>
              <a:spcAft>
                <a:spcPts val="0"/>
              </a:spcAft>
              <a:buSzPts val="1800"/>
              <a:buChar char="▪"/>
            </a:pPr>
            <a:r>
              <a:rPr lang="en-US" sz="1800"/>
              <a:t>What is the impact of </a:t>
            </a:r>
            <a:r>
              <a:rPr lang="en-US" sz="1800"/>
              <a:t>population density on county COVID rates?</a:t>
            </a:r>
            <a:endParaRPr sz="1800"/>
          </a:p>
          <a:p>
            <a:pPr indent="-285750" lvl="1" marL="742950" marR="0" rtl="0" algn="l">
              <a:lnSpc>
                <a:spcPct val="150000"/>
              </a:lnSpc>
              <a:spcBef>
                <a:spcPts val="0"/>
              </a:spcBef>
              <a:spcAft>
                <a:spcPts val="0"/>
              </a:spcAft>
              <a:buSzPts val="1800"/>
              <a:buChar char="▪"/>
            </a:pPr>
            <a:r>
              <a:rPr lang="en-US" sz="1800"/>
              <a:t>What is the role of the Social Vulnerability Index in county COVID rates?</a:t>
            </a:r>
            <a:endParaRPr sz="1800"/>
          </a:p>
          <a:p>
            <a:pPr indent="-285750" lvl="1" marL="742950" marR="0" rtl="0" algn="l">
              <a:lnSpc>
                <a:spcPct val="150000"/>
              </a:lnSpc>
              <a:spcBef>
                <a:spcPts val="0"/>
              </a:spcBef>
              <a:spcAft>
                <a:spcPts val="0"/>
              </a:spcAft>
              <a:buSzPts val="1800"/>
              <a:buChar char="▪"/>
            </a:pPr>
            <a:r>
              <a:rPr lang="en-US" sz="1800"/>
              <a:t>What other features are necessary to produce an accurate model?</a:t>
            </a:r>
            <a:endParaRPr sz="1800"/>
          </a:p>
          <a:p>
            <a:pPr indent="0" lvl="0" marL="914400" marR="0" rtl="0" algn="l">
              <a:lnSpc>
                <a:spcPct val="150000"/>
              </a:lnSpc>
              <a:spcBef>
                <a:spcPts val="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b="1" lang="en-US"/>
              <a:t>Exploration Phase</a:t>
            </a:r>
            <a:endParaRPr b="1"/>
          </a:p>
        </p:txBody>
      </p:sp>
      <p:sp>
        <p:nvSpPr>
          <p:cNvPr id="221" name="Google Shape;221;p22"/>
          <p:cNvSpPr/>
          <p:nvPr/>
        </p:nvSpPr>
        <p:spPr>
          <a:xfrm>
            <a:off x="2217250" y="2295200"/>
            <a:ext cx="2544300" cy="966900"/>
          </a:xfrm>
          <a:prstGeom prst="rect">
            <a:avLst/>
          </a:prstGeom>
          <a:solidFill>
            <a:srgbClr val="E7E5DE"/>
          </a:solidFill>
          <a:ln cap="flat" cmpd="sng" w="12700">
            <a:solidFill>
              <a:srgbClr val="E7E5D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txBox="1"/>
          <p:nvPr/>
        </p:nvSpPr>
        <p:spPr>
          <a:xfrm>
            <a:off x="2217250" y="2295200"/>
            <a:ext cx="2544300" cy="966900"/>
          </a:xfrm>
          <a:prstGeom prst="rect">
            <a:avLst/>
          </a:prstGeom>
          <a:noFill/>
          <a:ln>
            <a:noFill/>
          </a:ln>
        </p:spPr>
        <p:txBody>
          <a:bodyPr anchorCtr="0" anchor="ctr" bIns="201050" lIns="201050" spcFirstLastPara="1" rIns="201050" wrap="square" tIns="201050">
            <a:noAutofit/>
          </a:bodyPr>
          <a:lstStyle/>
          <a:p>
            <a:pPr indent="0" lvl="0" marL="0" marR="0" rtl="0" algn="ctr">
              <a:lnSpc>
                <a:spcPct val="90000"/>
              </a:lnSpc>
              <a:spcBef>
                <a:spcPts val="0"/>
              </a:spcBef>
              <a:spcAft>
                <a:spcPts val="0"/>
              </a:spcAft>
              <a:buClr>
                <a:srgbClr val="000000"/>
              </a:buClr>
              <a:buSzPts val="1600"/>
              <a:buFont typeface="Arial"/>
              <a:buNone/>
            </a:pPr>
            <a:r>
              <a:rPr b="1" i="0" lang="en-US" sz="2200" u="none" cap="none" strike="noStrike">
                <a:solidFill>
                  <a:srgbClr val="000000"/>
                </a:solidFill>
              </a:rPr>
              <a:t>POPULATION</a:t>
            </a:r>
            <a:endParaRPr b="1" sz="2200"/>
          </a:p>
        </p:txBody>
      </p:sp>
      <p:sp>
        <p:nvSpPr>
          <p:cNvPr id="223" name="Google Shape;223;p22"/>
          <p:cNvSpPr/>
          <p:nvPr/>
        </p:nvSpPr>
        <p:spPr>
          <a:xfrm>
            <a:off x="2217250" y="3262328"/>
            <a:ext cx="2544300" cy="2199900"/>
          </a:xfrm>
          <a:prstGeom prst="rect">
            <a:avLst/>
          </a:prstGeom>
          <a:solidFill>
            <a:srgbClr val="F5F5F3">
              <a:alpha val="89803"/>
            </a:srgbClr>
          </a:solidFill>
          <a:ln cap="flat" cmpd="sng" w="12700">
            <a:solidFill>
              <a:srgbClr val="F5F5F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txBox="1"/>
          <p:nvPr/>
        </p:nvSpPr>
        <p:spPr>
          <a:xfrm>
            <a:off x="2217262" y="3262306"/>
            <a:ext cx="2544300" cy="3355200"/>
          </a:xfrm>
          <a:prstGeom prst="rect">
            <a:avLst/>
          </a:prstGeom>
          <a:noFill/>
          <a:ln>
            <a:noFill/>
          </a:ln>
        </p:spPr>
        <p:txBody>
          <a:bodyPr anchorCtr="0" anchor="t" bIns="251300" lIns="251300" spcFirstLastPara="1" rIns="251300" wrap="square" tIns="251300">
            <a:noAutofit/>
          </a:bodyPr>
          <a:lstStyle/>
          <a:p>
            <a:pPr indent="0" lvl="0" marL="0" marR="0" rtl="0" algn="l">
              <a:lnSpc>
                <a:spcPct val="100000"/>
              </a:lnSpc>
              <a:spcBef>
                <a:spcPts val="0"/>
              </a:spcBef>
              <a:spcAft>
                <a:spcPts val="0"/>
              </a:spcAft>
              <a:buClr>
                <a:schemeClr val="dk1"/>
              </a:buClr>
              <a:buSzPts val="1400"/>
              <a:buFont typeface="Arial"/>
              <a:buNone/>
            </a:pPr>
            <a:r>
              <a:rPr b="0" i="0" lang="en-US" sz="1800" u="none" cap="none" strike="noStrike">
                <a:solidFill>
                  <a:schemeClr val="dk1"/>
                </a:solidFill>
                <a:latin typeface="Arial"/>
                <a:ea typeface="Arial"/>
                <a:cs typeface="Arial"/>
                <a:sym typeface="Arial"/>
              </a:rPr>
              <a:t>To show whether population correlates to a higher risk of outbreak.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sz="2200">
              <a:solidFill>
                <a:schemeClr val="dk1"/>
              </a:solidFill>
            </a:endParaRPr>
          </a:p>
        </p:txBody>
      </p:sp>
      <p:sp>
        <p:nvSpPr>
          <p:cNvPr id="225" name="Google Shape;225;p22"/>
          <p:cNvSpPr/>
          <p:nvPr/>
        </p:nvSpPr>
        <p:spPr>
          <a:xfrm>
            <a:off x="4869400" y="2295200"/>
            <a:ext cx="2544300" cy="966900"/>
          </a:xfrm>
          <a:prstGeom prst="rect">
            <a:avLst/>
          </a:prstGeom>
          <a:solidFill>
            <a:srgbClr val="E7E5DE"/>
          </a:solidFill>
          <a:ln cap="flat" cmpd="sng" w="12700">
            <a:solidFill>
              <a:srgbClr val="E7E5D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txBox="1"/>
          <p:nvPr/>
        </p:nvSpPr>
        <p:spPr>
          <a:xfrm>
            <a:off x="4869400" y="2295200"/>
            <a:ext cx="2544300" cy="966900"/>
          </a:xfrm>
          <a:prstGeom prst="rect">
            <a:avLst/>
          </a:prstGeom>
          <a:noFill/>
          <a:ln>
            <a:noFill/>
          </a:ln>
        </p:spPr>
        <p:txBody>
          <a:bodyPr anchorCtr="0" anchor="ctr" bIns="201050" lIns="201050" spcFirstLastPara="1" rIns="201050" wrap="square" tIns="201050">
            <a:noAutofit/>
          </a:bodyPr>
          <a:lstStyle/>
          <a:p>
            <a:pPr indent="0" lvl="0" marL="0" marR="0" rtl="0" algn="ctr">
              <a:lnSpc>
                <a:spcPct val="90000"/>
              </a:lnSpc>
              <a:spcBef>
                <a:spcPts val="0"/>
              </a:spcBef>
              <a:spcAft>
                <a:spcPts val="0"/>
              </a:spcAft>
              <a:buClr>
                <a:srgbClr val="000000"/>
              </a:buClr>
              <a:buSzPts val="1600"/>
              <a:buFont typeface="Arial"/>
              <a:buNone/>
            </a:pPr>
            <a:r>
              <a:rPr b="1" i="0" lang="en-US" sz="2200" u="none" cap="none" strike="noStrike">
                <a:solidFill>
                  <a:srgbClr val="000000"/>
                </a:solidFill>
              </a:rPr>
              <a:t>VACCINATION</a:t>
            </a:r>
            <a:endParaRPr b="1" sz="2200"/>
          </a:p>
        </p:txBody>
      </p:sp>
      <p:sp>
        <p:nvSpPr>
          <p:cNvPr id="227" name="Google Shape;227;p22"/>
          <p:cNvSpPr/>
          <p:nvPr/>
        </p:nvSpPr>
        <p:spPr>
          <a:xfrm>
            <a:off x="4869400" y="3262328"/>
            <a:ext cx="2544300" cy="2199900"/>
          </a:xfrm>
          <a:prstGeom prst="rect">
            <a:avLst/>
          </a:prstGeom>
          <a:solidFill>
            <a:srgbClr val="F5F5F3">
              <a:alpha val="89803"/>
            </a:srgbClr>
          </a:solidFill>
          <a:ln cap="flat" cmpd="sng" w="12700">
            <a:solidFill>
              <a:srgbClr val="F5F5F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txBox="1"/>
          <p:nvPr/>
        </p:nvSpPr>
        <p:spPr>
          <a:xfrm>
            <a:off x="4869400" y="3262328"/>
            <a:ext cx="2544300" cy="2199900"/>
          </a:xfrm>
          <a:prstGeom prst="rect">
            <a:avLst/>
          </a:prstGeom>
          <a:noFill/>
          <a:ln>
            <a:noFill/>
          </a:ln>
        </p:spPr>
        <p:txBody>
          <a:bodyPr anchorCtr="0" anchor="t" bIns="251300" lIns="251300" spcFirstLastPara="1" rIns="251300" wrap="square" tIns="251300">
            <a:noAutofit/>
          </a:bodyPr>
          <a:lstStyle/>
          <a:p>
            <a:pPr indent="0" lvl="0" marL="0" marR="0" rtl="0" algn="l">
              <a:lnSpc>
                <a:spcPct val="100000"/>
              </a:lnSpc>
              <a:spcBef>
                <a:spcPts val="0"/>
              </a:spcBef>
              <a:spcAft>
                <a:spcPts val="0"/>
              </a:spcAft>
              <a:buClr>
                <a:srgbClr val="000000"/>
              </a:buClr>
              <a:buSzPts val="1400"/>
              <a:buFont typeface="Arial"/>
              <a:buNone/>
            </a:pPr>
            <a:r>
              <a:rPr b="0" i="0" lang="en-US" sz="1800" u="none" cap="none" strike="noStrike">
                <a:solidFill>
                  <a:srgbClr val="000000"/>
                </a:solidFill>
                <a:latin typeface="Arial"/>
                <a:ea typeface="Arial"/>
                <a:cs typeface="Arial"/>
                <a:sym typeface="Arial"/>
              </a:rPr>
              <a:t>To show the relationship vaccination rates and population density.  </a:t>
            </a:r>
            <a:endParaRPr sz="1800"/>
          </a:p>
        </p:txBody>
      </p:sp>
      <p:sp>
        <p:nvSpPr>
          <p:cNvPr id="229" name="Google Shape;229;p22"/>
          <p:cNvSpPr/>
          <p:nvPr/>
        </p:nvSpPr>
        <p:spPr>
          <a:xfrm>
            <a:off x="7521551" y="2295200"/>
            <a:ext cx="2544300" cy="966900"/>
          </a:xfrm>
          <a:prstGeom prst="rect">
            <a:avLst/>
          </a:prstGeom>
          <a:solidFill>
            <a:srgbClr val="E7E5DE"/>
          </a:solidFill>
          <a:ln cap="flat" cmpd="sng" w="12700">
            <a:solidFill>
              <a:srgbClr val="E7E5D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txBox="1"/>
          <p:nvPr/>
        </p:nvSpPr>
        <p:spPr>
          <a:xfrm>
            <a:off x="7521551" y="2295200"/>
            <a:ext cx="2544300" cy="966900"/>
          </a:xfrm>
          <a:prstGeom prst="rect">
            <a:avLst/>
          </a:prstGeom>
          <a:noFill/>
          <a:ln>
            <a:noFill/>
          </a:ln>
        </p:spPr>
        <p:txBody>
          <a:bodyPr anchorCtr="0" anchor="ctr" bIns="201050" lIns="201050" spcFirstLastPara="1" rIns="201050" wrap="square" tIns="201050">
            <a:noAutofit/>
          </a:bodyPr>
          <a:lstStyle/>
          <a:p>
            <a:pPr indent="0" lvl="0" marL="0" marR="0" rtl="0" algn="ctr">
              <a:lnSpc>
                <a:spcPct val="90000"/>
              </a:lnSpc>
              <a:spcBef>
                <a:spcPts val="0"/>
              </a:spcBef>
              <a:spcAft>
                <a:spcPts val="0"/>
              </a:spcAft>
              <a:buClr>
                <a:schemeClr val="dk1"/>
              </a:buClr>
              <a:buSzPts val="1600"/>
              <a:buFont typeface="Arial"/>
              <a:buNone/>
            </a:pPr>
            <a:r>
              <a:rPr b="1" i="0" lang="en-US" sz="2200" u="none" cap="none" strike="noStrike">
                <a:solidFill>
                  <a:schemeClr val="dk1"/>
                </a:solidFill>
              </a:rPr>
              <a:t>SVI</a:t>
            </a:r>
            <a:endParaRPr b="1" sz="2200"/>
          </a:p>
        </p:txBody>
      </p:sp>
      <p:sp>
        <p:nvSpPr>
          <p:cNvPr id="231" name="Google Shape;231;p22"/>
          <p:cNvSpPr/>
          <p:nvPr/>
        </p:nvSpPr>
        <p:spPr>
          <a:xfrm>
            <a:off x="7521551" y="3262328"/>
            <a:ext cx="2544300" cy="2199900"/>
          </a:xfrm>
          <a:prstGeom prst="rect">
            <a:avLst/>
          </a:prstGeom>
          <a:solidFill>
            <a:srgbClr val="F5F5F3">
              <a:alpha val="89803"/>
            </a:srgbClr>
          </a:solidFill>
          <a:ln cap="flat" cmpd="sng" w="12700">
            <a:solidFill>
              <a:srgbClr val="F5F5F3">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txBox="1"/>
          <p:nvPr/>
        </p:nvSpPr>
        <p:spPr>
          <a:xfrm>
            <a:off x="7521551" y="3262328"/>
            <a:ext cx="2544300" cy="2199900"/>
          </a:xfrm>
          <a:prstGeom prst="rect">
            <a:avLst/>
          </a:prstGeom>
          <a:noFill/>
          <a:ln>
            <a:noFill/>
          </a:ln>
        </p:spPr>
        <p:txBody>
          <a:bodyPr anchorCtr="0" anchor="t" bIns="251300" lIns="251300" spcFirstLastPara="1" rIns="251300" wrap="square" tIns="251300">
            <a:noAutofit/>
          </a:bodyPr>
          <a:lstStyle/>
          <a:p>
            <a:pPr indent="0" lvl="0" marL="0" marR="0" rtl="0" algn="l">
              <a:lnSpc>
                <a:spcPct val="100000"/>
              </a:lnSpc>
              <a:spcBef>
                <a:spcPts val="0"/>
              </a:spcBef>
              <a:spcAft>
                <a:spcPts val="0"/>
              </a:spcAft>
              <a:buClr>
                <a:schemeClr val="dk1"/>
              </a:buClr>
              <a:buSzPts val="1400"/>
              <a:buFont typeface="Arial"/>
              <a:buNone/>
            </a:pPr>
            <a:r>
              <a:rPr b="0" i="0" lang="en-US" sz="1800" u="none" cap="none" strike="noStrike">
                <a:solidFill>
                  <a:schemeClr val="dk1"/>
                </a:solidFill>
                <a:latin typeface="Arial"/>
                <a:ea typeface="Arial"/>
                <a:cs typeface="Arial"/>
                <a:sym typeface="Arial"/>
              </a:rPr>
              <a:t>To show whether SVI is an indicator for vaccination rate/outbreak risk.</a:t>
            </a:r>
            <a:endParaRPr sz="1800"/>
          </a:p>
        </p:txBody>
      </p:sp>
      <p:sp>
        <p:nvSpPr>
          <p:cNvPr id="233" name="Google Shape;23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3"/>
          <p:cNvSpPr txBox="1"/>
          <p:nvPr>
            <p:ph type="title"/>
          </p:nvPr>
        </p:nvSpPr>
        <p:spPr>
          <a:xfrm>
            <a:off x="964150" y="196700"/>
            <a:ext cx="10372500" cy="147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t>Social Vulnerability Index</a:t>
            </a:r>
            <a:endParaRPr b="1"/>
          </a:p>
        </p:txBody>
      </p:sp>
      <p:sp>
        <p:nvSpPr>
          <p:cNvPr id="240" name="Google Shape;240;p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1" name="Google Shape;241;p23"/>
          <p:cNvPicPr preferRelativeResize="0"/>
          <p:nvPr/>
        </p:nvPicPr>
        <p:blipFill>
          <a:blip r:embed="rId3">
            <a:alphaModFix/>
          </a:blip>
          <a:stretch>
            <a:fillRect/>
          </a:stretch>
        </p:blipFill>
        <p:spPr>
          <a:xfrm>
            <a:off x="2871825" y="1163550"/>
            <a:ext cx="6686624" cy="54658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4"/>
          <p:cNvSpPr txBox="1"/>
          <p:nvPr>
            <p:ph type="title"/>
          </p:nvPr>
        </p:nvSpPr>
        <p:spPr>
          <a:xfrm>
            <a:off x="2874537" y="930125"/>
            <a:ext cx="5921700" cy="13257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Arial"/>
              <a:buNone/>
            </a:pPr>
            <a:r>
              <a:rPr lang="en-US"/>
              <a:t>Data Exploration</a:t>
            </a:r>
            <a:r>
              <a:rPr lang="en-US">
                <a:uFill>
                  <a:noFill/>
                </a:uFill>
                <a:hlinkClick r:id="rId3"/>
              </a:rPr>
              <a:t> Using Tableau</a:t>
            </a:r>
            <a:endParaRPr/>
          </a:p>
          <a:p>
            <a:pPr indent="0" lvl="0" marL="0" rtl="0" algn="ctr">
              <a:lnSpc>
                <a:spcPct val="90000"/>
              </a:lnSpc>
              <a:spcBef>
                <a:spcPts val="0"/>
              </a:spcBef>
              <a:spcAft>
                <a:spcPts val="0"/>
              </a:spcAft>
              <a:buClr>
                <a:schemeClr val="dk1"/>
              </a:buClr>
              <a:buSzPts val="2800"/>
              <a:buFont typeface="Arial"/>
              <a:buNone/>
            </a:pPr>
            <a:r>
              <a:rPr lang="en-US"/>
              <a:t> </a:t>
            </a:r>
            <a:endParaRPr/>
          </a:p>
        </p:txBody>
      </p:sp>
      <p:sp>
        <p:nvSpPr>
          <p:cNvPr id="247" name="Google Shape;247;p24"/>
          <p:cNvSpPr txBox="1"/>
          <p:nvPr>
            <p:ph idx="1" type="body"/>
          </p:nvPr>
        </p:nvSpPr>
        <p:spPr>
          <a:xfrm>
            <a:off x="726379" y="2776936"/>
            <a:ext cx="2896671" cy="8239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sz="1800"/>
              <a:t>Percentage of County Population with One-Dose</a:t>
            </a:r>
            <a:endParaRPr sz="1800"/>
          </a:p>
        </p:txBody>
      </p:sp>
      <p:pic>
        <p:nvPicPr>
          <p:cNvPr descr="A picture containing text, clock&#10;&#10;Description automatically generated" id="248" name="Google Shape;248;p24"/>
          <p:cNvPicPr preferRelativeResize="0"/>
          <p:nvPr>
            <p:ph idx="2" type="body"/>
          </p:nvPr>
        </p:nvPicPr>
        <p:blipFill rotWithShape="1">
          <a:blip r:embed="rId4">
            <a:alphaModFix/>
          </a:blip>
          <a:srcRect b="0" l="0" r="0" t="0"/>
          <a:stretch/>
        </p:blipFill>
        <p:spPr>
          <a:xfrm>
            <a:off x="728211" y="3835599"/>
            <a:ext cx="3658845" cy="2286000"/>
          </a:xfrm>
          <a:prstGeom prst="rect">
            <a:avLst/>
          </a:prstGeom>
          <a:noFill/>
          <a:ln>
            <a:noFill/>
          </a:ln>
        </p:spPr>
      </p:pic>
      <p:sp>
        <p:nvSpPr>
          <p:cNvPr id="249" name="Google Shape;249;p24"/>
          <p:cNvSpPr txBox="1"/>
          <p:nvPr>
            <p:ph idx="3" type="body"/>
          </p:nvPr>
        </p:nvSpPr>
        <p:spPr>
          <a:xfrm>
            <a:off x="4387056" y="2776936"/>
            <a:ext cx="2896671" cy="8239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sz="1800"/>
              <a:t>Percentage of County Population: Complete Series</a:t>
            </a:r>
            <a:endParaRPr sz="1800"/>
          </a:p>
        </p:txBody>
      </p:sp>
      <p:pic>
        <p:nvPicPr>
          <p:cNvPr descr="Chart&#10;&#10;Description automatically generated" id="250" name="Google Shape;250;p24"/>
          <p:cNvPicPr preferRelativeResize="0"/>
          <p:nvPr>
            <p:ph idx="4" type="body"/>
          </p:nvPr>
        </p:nvPicPr>
        <p:blipFill rotWithShape="1">
          <a:blip r:embed="rId5">
            <a:alphaModFix/>
          </a:blip>
          <a:srcRect b="0" l="0" r="0" t="0"/>
          <a:stretch/>
        </p:blipFill>
        <p:spPr>
          <a:xfrm>
            <a:off x="4405412" y="3797843"/>
            <a:ext cx="3642320" cy="2286000"/>
          </a:xfrm>
          <a:prstGeom prst="rect">
            <a:avLst/>
          </a:prstGeom>
          <a:noFill/>
          <a:ln>
            <a:noFill/>
          </a:ln>
        </p:spPr>
      </p:pic>
      <p:sp>
        <p:nvSpPr>
          <p:cNvPr id="251" name="Google Shape;251;p24"/>
          <p:cNvSpPr txBox="1"/>
          <p:nvPr>
            <p:ph idx="5" type="body"/>
          </p:nvPr>
        </p:nvSpPr>
        <p:spPr>
          <a:xfrm>
            <a:off x="8047733" y="2776936"/>
            <a:ext cx="2896671" cy="82391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sz="1800"/>
              <a:t>Population by County</a:t>
            </a:r>
            <a:endParaRPr sz="1800"/>
          </a:p>
        </p:txBody>
      </p:sp>
      <p:pic>
        <p:nvPicPr>
          <p:cNvPr descr="A picture containing diagram&#10;&#10;Description automatically generated" id="252" name="Google Shape;252;p24"/>
          <p:cNvPicPr preferRelativeResize="0"/>
          <p:nvPr>
            <p:ph idx="6" type="body"/>
          </p:nvPr>
        </p:nvPicPr>
        <p:blipFill rotWithShape="1">
          <a:blip r:embed="rId6">
            <a:alphaModFix/>
          </a:blip>
          <a:srcRect b="0" l="0" r="0" t="0"/>
          <a:stretch/>
        </p:blipFill>
        <p:spPr>
          <a:xfrm>
            <a:off x="8047732" y="3797843"/>
            <a:ext cx="3773818" cy="2286000"/>
          </a:xfrm>
          <a:prstGeom prst="rect">
            <a:avLst/>
          </a:prstGeom>
          <a:noFill/>
          <a:ln>
            <a:noFill/>
          </a:ln>
        </p:spPr>
      </p:pic>
      <p:sp>
        <p:nvSpPr>
          <p:cNvPr id="253" name="Google Shape;25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24"/>
          <p:cNvSpPr txBox="1"/>
          <p:nvPr/>
        </p:nvSpPr>
        <p:spPr>
          <a:xfrm>
            <a:off x="2252250" y="604825"/>
            <a:ext cx="72882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p>
        </p:txBody>
      </p:sp>
      <p:sp>
        <p:nvSpPr>
          <p:cNvPr id="255" name="Google Shape;255;p24"/>
          <p:cNvSpPr txBox="1"/>
          <p:nvPr/>
        </p:nvSpPr>
        <p:spPr>
          <a:xfrm>
            <a:off x="493375" y="6280850"/>
            <a:ext cx="78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7"/>
              </a:rPr>
              <a:t>https://public.tableau.com/app/profile/jordan.brickman/viz/shared/H3Q25244H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5"/>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b="1" lang="en-US"/>
              <a:t>Technology</a:t>
            </a:r>
            <a:endParaRPr b="1"/>
          </a:p>
        </p:txBody>
      </p:sp>
      <p:sp>
        <p:nvSpPr>
          <p:cNvPr id="261" name="Google Shape;261;p25"/>
          <p:cNvSpPr txBox="1"/>
          <p:nvPr>
            <p:ph idx="1" type="body"/>
          </p:nvPr>
        </p:nvSpPr>
        <p:spPr>
          <a:xfrm>
            <a:off x="5476874" y="3041780"/>
            <a:ext cx="5876925" cy="2836506"/>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Char char="●"/>
            </a:pPr>
            <a:r>
              <a:rPr lang="en-US" sz="1800"/>
              <a:t>Data was collected and preprocessed in </a:t>
            </a:r>
            <a:r>
              <a:rPr b="1" lang="en-US" sz="1800"/>
              <a:t>Jupyter Notebook</a:t>
            </a:r>
            <a:r>
              <a:rPr lang="en-US" sz="1800"/>
              <a:t> using </a:t>
            </a:r>
            <a:r>
              <a:rPr b="1" lang="en-US" sz="1800"/>
              <a:t>Pandas </a:t>
            </a:r>
            <a:r>
              <a:rPr lang="en-US" sz="1800"/>
              <a:t>with </a:t>
            </a:r>
            <a:r>
              <a:rPr b="1" lang="en-US" sz="1800"/>
              <a:t>Python</a:t>
            </a:r>
            <a:r>
              <a:rPr lang="en-US" sz="1800"/>
              <a:t> and </a:t>
            </a:r>
            <a:r>
              <a:rPr b="1" lang="en-US" sz="1800"/>
              <a:t>SQL</a:t>
            </a:r>
            <a:endParaRPr b="1" sz="1800"/>
          </a:p>
          <a:p>
            <a:pPr indent="-342900" lvl="0" marL="457200" rtl="0" algn="l">
              <a:lnSpc>
                <a:spcPct val="115000"/>
              </a:lnSpc>
              <a:spcBef>
                <a:spcPts val="0"/>
              </a:spcBef>
              <a:spcAft>
                <a:spcPts val="0"/>
              </a:spcAft>
              <a:buClr>
                <a:schemeClr val="dk1"/>
              </a:buClr>
              <a:buSzPts val="1800"/>
              <a:buChar char="●"/>
            </a:pPr>
            <a:r>
              <a:rPr lang="en-US" sz="1800"/>
              <a:t>Preprocessed data is connected and imported into </a:t>
            </a:r>
            <a:r>
              <a:rPr b="1" lang="en-US" sz="1800"/>
              <a:t>Postgres </a:t>
            </a:r>
            <a:r>
              <a:rPr lang="en-US" sz="1800"/>
              <a:t>using </a:t>
            </a:r>
            <a:r>
              <a:rPr b="1" lang="en-US" sz="1800"/>
              <a:t>pgAdmin </a:t>
            </a:r>
            <a:r>
              <a:rPr lang="en-US" sz="1800"/>
              <a:t>and </a:t>
            </a:r>
            <a:r>
              <a:rPr b="1" lang="en-US" sz="1800"/>
              <a:t>AWS</a:t>
            </a:r>
            <a:r>
              <a:rPr lang="en-US" sz="1800"/>
              <a:t>.</a:t>
            </a:r>
            <a:endParaRPr sz="1800"/>
          </a:p>
          <a:p>
            <a:pPr indent="-342900" lvl="0" marL="457200" rtl="0" algn="l">
              <a:lnSpc>
                <a:spcPct val="115000"/>
              </a:lnSpc>
              <a:spcBef>
                <a:spcPts val="0"/>
              </a:spcBef>
              <a:spcAft>
                <a:spcPts val="0"/>
              </a:spcAft>
              <a:buClr>
                <a:schemeClr val="dk1"/>
              </a:buClr>
              <a:buSzPts val="1800"/>
              <a:buChar char="●"/>
            </a:pPr>
            <a:r>
              <a:rPr lang="en-US" sz="1800"/>
              <a:t>The database is then connected to the Machine Learning model that has been created using </a:t>
            </a:r>
            <a:r>
              <a:rPr b="1" lang="en-US" sz="1800"/>
              <a:t>Python</a:t>
            </a:r>
            <a:r>
              <a:rPr lang="en-US" sz="1800"/>
              <a:t>, </a:t>
            </a:r>
            <a:r>
              <a:rPr b="1" lang="en-US" sz="1800"/>
              <a:t>Pandas</a:t>
            </a:r>
            <a:r>
              <a:rPr lang="en-US" sz="1800"/>
              <a:t>, and </a:t>
            </a:r>
            <a:r>
              <a:rPr b="1" lang="en-US" sz="1800"/>
              <a:t>Jupyter Notebook</a:t>
            </a:r>
            <a:endParaRPr b="1" sz="1800"/>
          </a:p>
          <a:p>
            <a:pPr indent="-342900" lvl="0" marL="457200" rtl="0" algn="l">
              <a:lnSpc>
                <a:spcPct val="115000"/>
              </a:lnSpc>
              <a:spcBef>
                <a:spcPts val="0"/>
              </a:spcBef>
              <a:spcAft>
                <a:spcPts val="0"/>
              </a:spcAft>
              <a:buClr>
                <a:schemeClr val="dk1"/>
              </a:buClr>
              <a:buSzPts val="1800"/>
              <a:buChar char="●"/>
            </a:pPr>
            <a:r>
              <a:rPr lang="en-US" sz="1800"/>
              <a:t>The presentation will be displayed via </a:t>
            </a:r>
            <a:r>
              <a:rPr b="1" lang="en-US" sz="1800"/>
              <a:t>Google Slides</a:t>
            </a:r>
            <a:r>
              <a:rPr lang="en-US" sz="1800"/>
              <a:t>, as well as, an interactive webpage hosted via </a:t>
            </a:r>
            <a:r>
              <a:rPr b="1" lang="en-US" sz="1800"/>
              <a:t>Tableau Public</a:t>
            </a:r>
            <a:r>
              <a:rPr lang="en-US" sz="1800"/>
              <a:t> using </a:t>
            </a:r>
            <a:r>
              <a:rPr b="1" lang="en-US" sz="1800"/>
              <a:t>HTML</a:t>
            </a:r>
            <a:r>
              <a:rPr lang="en-US" sz="1800"/>
              <a:t>, </a:t>
            </a:r>
            <a:r>
              <a:rPr b="1" lang="en-US" sz="1800"/>
              <a:t>CSS </a:t>
            </a:r>
            <a:r>
              <a:rPr lang="en-US" sz="1800"/>
              <a:t>and </a:t>
            </a:r>
            <a:r>
              <a:rPr b="1" lang="en-US" sz="1800"/>
              <a:t>Javascript</a:t>
            </a:r>
            <a:r>
              <a:rPr lang="en-US" sz="1800"/>
              <a:t>.</a:t>
            </a:r>
            <a:endParaRPr sz="1800"/>
          </a:p>
          <a:p>
            <a:pPr indent="0" lvl="1" marL="457200" rtl="0" algn="l">
              <a:lnSpc>
                <a:spcPct val="90000"/>
              </a:lnSpc>
              <a:spcBef>
                <a:spcPts val="1200"/>
              </a:spcBef>
              <a:spcAft>
                <a:spcPts val="0"/>
              </a:spcAft>
              <a:buClr>
                <a:schemeClr val="dk1"/>
              </a:buClr>
              <a:buSzPts val="1600"/>
              <a:buNone/>
            </a:pPr>
            <a:r>
              <a:t/>
            </a:r>
            <a:endParaRPr sz="1800">
              <a:solidFill>
                <a:schemeClr val="dk1"/>
              </a:solidFill>
            </a:endParaRPr>
          </a:p>
          <a:p>
            <a:pPr indent="0" lvl="0" marL="0" rtl="0" algn="l">
              <a:lnSpc>
                <a:spcPct val="100000"/>
              </a:lnSpc>
              <a:spcBef>
                <a:spcPts val="1000"/>
              </a:spcBef>
              <a:spcAft>
                <a:spcPts val="0"/>
              </a:spcAft>
              <a:buClr>
                <a:schemeClr val="dk1"/>
              </a:buClr>
              <a:buSzPts val="1400"/>
              <a:buNone/>
            </a:pPr>
            <a:r>
              <a:t/>
            </a:r>
            <a:endParaRPr/>
          </a:p>
        </p:txBody>
      </p:sp>
      <p:sp>
        <p:nvSpPr>
          <p:cNvPr id="262" name="Google Shape;26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